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79" r:id="rId2"/>
    <p:sldId id="280" r:id="rId3"/>
    <p:sldId id="257" r:id="rId4"/>
    <p:sldId id="264" r:id="rId5"/>
    <p:sldId id="263" r:id="rId6"/>
    <p:sldId id="266" r:id="rId7"/>
    <p:sldId id="265" r:id="rId8"/>
    <p:sldId id="281" r:id="rId9"/>
    <p:sldId id="267" r:id="rId10"/>
    <p:sldId id="270" r:id="rId11"/>
    <p:sldId id="273" r:id="rId12"/>
    <p:sldId id="258" r:id="rId13"/>
    <p:sldId id="278" r:id="rId14"/>
    <p:sldId id="277" r:id="rId15"/>
    <p:sldId id="275" r:id="rId16"/>
    <p:sldId id="276" r:id="rId17"/>
    <p:sldId id="282" r:id="rId18"/>
    <p:sldId id="283" r:id="rId19"/>
    <p:sldId id="260" r:id="rId20"/>
    <p:sldId id="268" r:id="rId21"/>
    <p:sldId id="271" r:id="rId22"/>
    <p:sldId id="272" r:id="rId23"/>
    <p:sldId id="261" r:id="rId24"/>
    <p:sldId id="284" r:id="rId25"/>
    <p:sldId id="285" r:id="rId26"/>
    <p:sldId id="262"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9" roundtripDataSignature="AMtx7mh70rKFR2gaGUVwD6KE8hYBmfr+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571316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4039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6422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213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3587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f7b0ec9b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f7b0ec9b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90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376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5126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0" name="Google Shape;20;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 name="Google Shape;2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1.png"/><Relationship Id="rId3" Type="http://schemas.openxmlformats.org/officeDocument/2006/relationships/audio" Target="../media/media10.wma"/><Relationship Id="rId7" Type="http://schemas.openxmlformats.org/officeDocument/2006/relationships/image" Target="../media/image17.jpg"/><Relationship Id="rId12" Type="http://schemas.openxmlformats.org/officeDocument/2006/relationships/image" Target="../media/image22.jpg"/><Relationship Id="rId2" Type="http://schemas.microsoft.com/office/2007/relationships/media" Target="../media/media10.wma"/><Relationship Id="rId1" Type="http://schemas.openxmlformats.org/officeDocument/2006/relationships/tags" Target="../tags/tag3.xml"/><Relationship Id="rId6" Type="http://schemas.openxmlformats.org/officeDocument/2006/relationships/image" Target="../media/image16.jpeg"/><Relationship Id="rId11" Type="http://schemas.openxmlformats.org/officeDocument/2006/relationships/image" Target="../media/image21.jpg"/><Relationship Id="rId5" Type="http://schemas.openxmlformats.org/officeDocument/2006/relationships/image" Target="../media/image15.jpg"/><Relationship Id="rId15" Type="http://schemas.openxmlformats.org/officeDocument/2006/relationships/image" Target="../media/image2.png"/><Relationship Id="rId10" Type="http://schemas.openxmlformats.org/officeDocument/2006/relationships/image" Target="../media/image20.jpeg"/><Relationship Id="rId4" Type="http://schemas.openxmlformats.org/officeDocument/2006/relationships/slideLayout" Target="../slideLayouts/slideLayout2.xml"/><Relationship Id="rId9" Type="http://schemas.openxmlformats.org/officeDocument/2006/relationships/image" Target="../media/image19.jpeg"/><Relationship Id="rId1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11.wma"/><Relationship Id="rId7" Type="http://schemas.openxmlformats.org/officeDocument/2006/relationships/image" Target="../media/image25.jpeg"/><Relationship Id="rId2" Type="http://schemas.microsoft.com/office/2007/relationships/media" Target="../media/media11.wma"/><Relationship Id="rId1" Type="http://schemas.openxmlformats.org/officeDocument/2006/relationships/tags" Target="../tags/tag4.xml"/><Relationship Id="rId6" Type="http://schemas.openxmlformats.org/officeDocument/2006/relationships/image" Target="../media/image24.jpeg"/><Relationship Id="rId11" Type="http://schemas.openxmlformats.org/officeDocument/2006/relationships/image" Target="../media/image2.png"/><Relationship Id="rId5" Type="http://schemas.openxmlformats.org/officeDocument/2006/relationships/image" Target="../media/image23.jpeg"/><Relationship Id="rId10" Type="http://schemas.openxmlformats.org/officeDocument/2006/relationships/image" Target="../media/image3.jpe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12.wma"/><Relationship Id="rId7" Type="http://schemas.openxmlformats.org/officeDocument/2006/relationships/image" Target="../media/image1.png"/><Relationship Id="rId2" Type="http://schemas.microsoft.com/office/2007/relationships/media" Target="../media/media12.wma"/><Relationship Id="rId1" Type="http://schemas.openxmlformats.org/officeDocument/2006/relationships/tags" Target="../tags/tag5.xml"/><Relationship Id="rId6" Type="http://schemas.openxmlformats.org/officeDocument/2006/relationships/image" Target="../media/image27.jpg"/><Relationship Id="rId5" Type="http://schemas.openxmlformats.org/officeDocument/2006/relationships/notesSlide" Target="../notesSlides/notesSlide4.xml"/><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13.wma"/><Relationship Id="rId7" Type="http://schemas.openxmlformats.org/officeDocument/2006/relationships/image" Target="../media/image1.png"/><Relationship Id="rId2" Type="http://schemas.microsoft.com/office/2007/relationships/media" Target="../media/media13.wma"/><Relationship Id="rId1" Type="http://schemas.openxmlformats.org/officeDocument/2006/relationships/tags" Target="../tags/tag6.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14.wma"/><Relationship Id="rId7" Type="http://schemas.openxmlformats.org/officeDocument/2006/relationships/image" Target="../media/image1.png"/><Relationship Id="rId2" Type="http://schemas.microsoft.com/office/2007/relationships/media" Target="../media/media14.wma"/><Relationship Id="rId1" Type="http://schemas.openxmlformats.org/officeDocument/2006/relationships/tags" Target="../tags/tag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wma"/><Relationship Id="rId7" Type="http://schemas.openxmlformats.org/officeDocument/2006/relationships/image" Target="../media/image3.jpeg"/><Relationship Id="rId2" Type="http://schemas.microsoft.com/office/2007/relationships/media" Target="../media/media15.wm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32.jp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wma"/><Relationship Id="rId7" Type="http://schemas.openxmlformats.org/officeDocument/2006/relationships/image" Target="../media/image3.jpeg"/><Relationship Id="rId2" Type="http://schemas.microsoft.com/office/2007/relationships/media" Target="../media/media16.wm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33.jp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7.wma"/><Relationship Id="rId7" Type="http://schemas.openxmlformats.org/officeDocument/2006/relationships/image" Target="../media/image34.jpeg"/><Relationship Id="rId2" Type="http://schemas.microsoft.com/office/2007/relationships/media" Target="../media/media17.wma"/><Relationship Id="rId1" Type="http://schemas.openxmlformats.org/officeDocument/2006/relationships/tags" Target="../tags/tag10.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8.wma"/><Relationship Id="rId7" Type="http://schemas.openxmlformats.org/officeDocument/2006/relationships/image" Target="../media/image35.jpg"/><Relationship Id="rId2" Type="http://schemas.microsoft.com/office/2007/relationships/media" Target="../media/media18.wma"/><Relationship Id="rId1" Type="http://schemas.openxmlformats.org/officeDocument/2006/relationships/tags" Target="../tags/tag11.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wma"/><Relationship Id="rId7" Type="http://schemas.openxmlformats.org/officeDocument/2006/relationships/image" Target="../media/image3.jpeg"/><Relationship Id="rId2" Type="http://schemas.microsoft.com/office/2007/relationships/media" Target="../media/media19.wm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20.wma"/><Relationship Id="rId7" Type="http://schemas.openxmlformats.org/officeDocument/2006/relationships/image" Target="../media/image1.png"/><Relationship Id="rId2" Type="http://schemas.microsoft.com/office/2007/relationships/media" Target="../media/media20.wma"/><Relationship Id="rId1" Type="http://schemas.openxmlformats.org/officeDocument/2006/relationships/tags" Target="../tags/tag13.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21.wma"/><Relationship Id="rId7" Type="http://schemas.openxmlformats.org/officeDocument/2006/relationships/image" Target="../media/image1.png"/><Relationship Id="rId2" Type="http://schemas.microsoft.com/office/2007/relationships/media" Target="../media/media21.wma"/><Relationship Id="rId1" Type="http://schemas.openxmlformats.org/officeDocument/2006/relationships/tags" Target="../tags/tag14.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22.wma"/><Relationship Id="rId7" Type="http://schemas.openxmlformats.org/officeDocument/2006/relationships/image" Target="../media/image1.png"/><Relationship Id="rId2" Type="http://schemas.microsoft.com/office/2007/relationships/media" Target="../media/media22.wma"/><Relationship Id="rId1" Type="http://schemas.openxmlformats.org/officeDocument/2006/relationships/tags" Target="../tags/tag15.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audio" Target="../media/media23.wma"/><Relationship Id="rId7" Type="http://schemas.openxmlformats.org/officeDocument/2006/relationships/image" Target="../media/image1.png"/><Relationship Id="rId2" Type="http://schemas.microsoft.com/office/2007/relationships/media" Target="../media/media23.wma"/><Relationship Id="rId1" Type="http://schemas.openxmlformats.org/officeDocument/2006/relationships/tags" Target="../tags/tag16.xml"/><Relationship Id="rId6" Type="http://schemas.openxmlformats.org/officeDocument/2006/relationships/image" Target="../media/image42.jp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audio" Target="../media/media3.wma"/><Relationship Id="rId7" Type="http://schemas.openxmlformats.org/officeDocument/2006/relationships/image" Target="../media/image3.jpeg"/><Relationship Id="rId2" Type="http://schemas.microsoft.com/office/2007/relationships/media" Target="../media/media3.wm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audio" Target="../media/media8.wma"/><Relationship Id="rId7" Type="http://schemas.openxmlformats.org/officeDocument/2006/relationships/image" Target="../media/image3.jpeg"/><Relationship Id="rId2" Type="http://schemas.microsoft.com/office/2007/relationships/media" Target="../media/media8.wm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latin typeface="Times New Roman" panose="02020603050405020304" pitchFamily="18" charset="0"/>
                <a:cs typeface="Times New Roman" panose="02020603050405020304" pitchFamily="18" charset="0"/>
              </a:rPr>
              <a:t>e-YANTRA IDEAS COMPETITION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2020 </a:t>
            </a:r>
            <a:br>
              <a:rPr lang="en-US" sz="3600" dirty="0">
                <a:latin typeface="Times New Roman" panose="02020603050405020304" pitchFamily="18" charset="0"/>
                <a:cs typeface="Times New Roman" panose="02020603050405020304" pitchFamily="18" charset="0"/>
              </a:rPr>
            </a:br>
            <a:endParaRPr lang="en-US" sz="3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225" y="2530719"/>
            <a:ext cx="4781550" cy="9525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735508049"/>
      </p:ext>
    </p:extLst>
  </p:cSld>
  <p:clrMapOvr>
    <a:masterClrMapping/>
  </p:clrMapOvr>
  <mc:AlternateContent xmlns:mc="http://schemas.openxmlformats.org/markup-compatibility/2006" xmlns:p14="http://schemas.microsoft.com/office/powerpoint/2010/main">
    <mc:Choice Requires="p14">
      <p:transition spd="slow" p14:dur="2000" advTm="9956"/>
    </mc:Choice>
    <mc:Fallback xmlns="">
      <p:transition spd="slow" advTm="9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D1C5-34BB-4543-A029-80CB62DF4D96}"/>
              </a:ext>
            </a:extLst>
          </p:cNvPr>
          <p:cNvSpPr>
            <a:spLocks noGrp="1"/>
          </p:cNvSpPr>
          <p:nvPr>
            <p:ph type="title"/>
          </p:nvPr>
        </p:nvSpPr>
        <p:spPr/>
        <p:txBody>
          <a:bodyPr/>
          <a:lstStyle/>
          <a:p>
            <a:r>
              <a:rPr lang="en-IN" dirty="0"/>
              <a:t>Hardware Description</a:t>
            </a:r>
          </a:p>
        </p:txBody>
      </p:sp>
      <p:pic>
        <p:nvPicPr>
          <p:cNvPr id="7" name="Picture 6">
            <a:extLst>
              <a:ext uri="{FF2B5EF4-FFF2-40B4-BE49-F238E27FC236}">
                <a16:creationId xmlns:a16="http://schemas.microsoft.com/office/drawing/2014/main" id="{1B883941-E919-4B03-BBFA-19226F08B053}"/>
              </a:ext>
            </a:extLst>
          </p:cNvPr>
          <p:cNvPicPr>
            <a:picLocks noChangeAspect="1"/>
          </p:cNvPicPr>
          <p:nvPr/>
        </p:nvPicPr>
        <p:blipFill>
          <a:blip r:embed="rId5"/>
          <a:stretch>
            <a:fillRect/>
          </a:stretch>
        </p:blipFill>
        <p:spPr>
          <a:xfrm>
            <a:off x="2760133" y="1159934"/>
            <a:ext cx="1411816" cy="1411816"/>
          </a:xfrm>
          <a:prstGeom prst="rect">
            <a:avLst/>
          </a:prstGeom>
        </p:spPr>
      </p:pic>
      <p:pic>
        <p:nvPicPr>
          <p:cNvPr id="9" name="Picture 8">
            <a:extLst>
              <a:ext uri="{FF2B5EF4-FFF2-40B4-BE49-F238E27FC236}">
                <a16:creationId xmlns:a16="http://schemas.microsoft.com/office/drawing/2014/main" id="{5730A328-A835-468B-9AEB-F3FCC25A94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159934"/>
            <a:ext cx="1577185" cy="1411816"/>
          </a:xfrm>
          <a:prstGeom prst="rect">
            <a:avLst/>
          </a:prstGeom>
        </p:spPr>
      </p:pic>
      <p:pic>
        <p:nvPicPr>
          <p:cNvPr id="12" name="Picture 11">
            <a:extLst>
              <a:ext uri="{FF2B5EF4-FFF2-40B4-BE49-F238E27FC236}">
                <a16:creationId xmlns:a16="http://schemas.microsoft.com/office/drawing/2014/main" id="{352C9A52-E150-42D5-875E-7A0F6ADAB214}"/>
              </a:ext>
            </a:extLst>
          </p:cNvPr>
          <p:cNvPicPr>
            <a:picLocks noChangeAspect="1"/>
          </p:cNvPicPr>
          <p:nvPr/>
        </p:nvPicPr>
        <p:blipFill>
          <a:blip r:embed="rId7"/>
          <a:stretch>
            <a:fillRect/>
          </a:stretch>
        </p:blipFill>
        <p:spPr>
          <a:xfrm>
            <a:off x="6807709" y="1001575"/>
            <a:ext cx="1577185" cy="1570175"/>
          </a:xfrm>
          <a:prstGeom prst="rect">
            <a:avLst/>
          </a:prstGeom>
        </p:spPr>
      </p:pic>
      <p:pic>
        <p:nvPicPr>
          <p:cNvPr id="16" name="Picture 15">
            <a:extLst>
              <a:ext uri="{FF2B5EF4-FFF2-40B4-BE49-F238E27FC236}">
                <a16:creationId xmlns:a16="http://schemas.microsoft.com/office/drawing/2014/main" id="{5912066B-3A49-4349-8DF2-C25B530AE2FF}"/>
              </a:ext>
            </a:extLst>
          </p:cNvPr>
          <p:cNvPicPr>
            <a:picLocks noChangeAspect="1"/>
          </p:cNvPicPr>
          <p:nvPr/>
        </p:nvPicPr>
        <p:blipFill>
          <a:blip r:embed="rId8"/>
          <a:stretch>
            <a:fillRect/>
          </a:stretch>
        </p:blipFill>
        <p:spPr>
          <a:xfrm>
            <a:off x="502979" y="1017725"/>
            <a:ext cx="1857103" cy="1857103"/>
          </a:xfrm>
          <a:prstGeom prst="rect">
            <a:avLst/>
          </a:prstGeom>
        </p:spPr>
      </p:pic>
      <p:pic>
        <p:nvPicPr>
          <p:cNvPr id="17" name="Picture 16">
            <a:extLst>
              <a:ext uri="{FF2B5EF4-FFF2-40B4-BE49-F238E27FC236}">
                <a16:creationId xmlns:a16="http://schemas.microsoft.com/office/drawing/2014/main" id="{135E5AB3-47F8-407B-8765-D4AA27B5F9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358" y="2378868"/>
            <a:ext cx="1943370" cy="1943370"/>
          </a:xfrm>
          <a:prstGeom prst="rect">
            <a:avLst/>
          </a:prstGeom>
        </p:spPr>
      </p:pic>
      <p:pic>
        <p:nvPicPr>
          <p:cNvPr id="18" name="Picture 17">
            <a:extLst>
              <a:ext uri="{FF2B5EF4-FFF2-40B4-BE49-F238E27FC236}">
                <a16:creationId xmlns:a16="http://schemas.microsoft.com/office/drawing/2014/main" id="{8396F86B-8301-4F82-A859-E39EED51C3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3974" y="2578104"/>
            <a:ext cx="1744134" cy="1744134"/>
          </a:xfrm>
          <a:prstGeom prst="rect">
            <a:avLst/>
          </a:prstGeom>
        </p:spPr>
      </p:pic>
      <p:pic>
        <p:nvPicPr>
          <p:cNvPr id="20" name="Picture 19">
            <a:extLst>
              <a:ext uri="{FF2B5EF4-FFF2-40B4-BE49-F238E27FC236}">
                <a16:creationId xmlns:a16="http://schemas.microsoft.com/office/drawing/2014/main" id="{AFF2807B-50F4-42B4-9F41-79BFC4C4AD83}"/>
              </a:ext>
            </a:extLst>
          </p:cNvPr>
          <p:cNvPicPr>
            <a:picLocks noChangeAspect="1"/>
          </p:cNvPicPr>
          <p:nvPr/>
        </p:nvPicPr>
        <p:blipFill>
          <a:blip r:embed="rId11"/>
          <a:stretch>
            <a:fillRect/>
          </a:stretch>
        </p:blipFill>
        <p:spPr>
          <a:xfrm>
            <a:off x="4619354" y="2813052"/>
            <a:ext cx="1942313" cy="1429421"/>
          </a:xfrm>
          <a:prstGeom prst="rect">
            <a:avLst/>
          </a:prstGeom>
        </p:spPr>
      </p:pic>
      <p:pic>
        <p:nvPicPr>
          <p:cNvPr id="22" name="Picture 21">
            <a:extLst>
              <a:ext uri="{FF2B5EF4-FFF2-40B4-BE49-F238E27FC236}">
                <a16:creationId xmlns:a16="http://schemas.microsoft.com/office/drawing/2014/main" id="{A79E370C-A01A-4A3F-884C-56EE5A8901F5}"/>
              </a:ext>
            </a:extLst>
          </p:cNvPr>
          <p:cNvPicPr>
            <a:picLocks noChangeAspect="1"/>
          </p:cNvPicPr>
          <p:nvPr/>
        </p:nvPicPr>
        <p:blipFill>
          <a:blip r:embed="rId12"/>
          <a:stretch>
            <a:fillRect/>
          </a:stretch>
        </p:blipFill>
        <p:spPr>
          <a:xfrm>
            <a:off x="7088984" y="2813052"/>
            <a:ext cx="1462349" cy="1462349"/>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1816633246"/>
      </p:ext>
    </p:extLst>
  </p:cSld>
  <p:clrMapOvr>
    <a:masterClrMapping/>
  </p:clrMapOvr>
  <mc:AlternateContent xmlns:mc="http://schemas.openxmlformats.org/markup-compatibility/2006" xmlns:p14="http://schemas.microsoft.com/office/powerpoint/2010/main">
    <mc:Choice Requires="p14">
      <p:transition spd="slow" p14:dur="2000" advTm="25441"/>
    </mc:Choice>
    <mc:Fallback xmlns="">
      <p:transition spd="slow" advTm="2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2"/>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ircle(in)">
                                      <p:cBhvr>
                                        <p:cTn id="43" dur="20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circle(in)">
                                      <p:cBhvr>
                                        <p:cTn id="48" dur="20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A4D9-AE9A-49F4-A563-D2DF0B68B924}"/>
              </a:ext>
            </a:extLst>
          </p:cNvPr>
          <p:cNvSpPr>
            <a:spLocks noGrp="1"/>
          </p:cNvSpPr>
          <p:nvPr>
            <p:ph type="title"/>
          </p:nvPr>
        </p:nvSpPr>
        <p:spPr/>
        <p:txBody>
          <a:bodyPr/>
          <a:lstStyle/>
          <a:p>
            <a:r>
              <a:rPr lang="en-IN" dirty="0"/>
              <a:t>Hardware Description</a:t>
            </a:r>
          </a:p>
        </p:txBody>
      </p:sp>
      <p:pic>
        <p:nvPicPr>
          <p:cNvPr id="5" name="Picture 4">
            <a:extLst>
              <a:ext uri="{FF2B5EF4-FFF2-40B4-BE49-F238E27FC236}">
                <a16:creationId xmlns:a16="http://schemas.microsoft.com/office/drawing/2014/main" id="{1187296F-BB68-45DA-86CC-ABEAF955F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1382" y="1208086"/>
            <a:ext cx="2457450" cy="1857375"/>
          </a:xfrm>
          <a:prstGeom prst="rect">
            <a:avLst/>
          </a:prstGeom>
        </p:spPr>
      </p:pic>
      <p:pic>
        <p:nvPicPr>
          <p:cNvPr id="6" name="Picture 5">
            <a:extLst>
              <a:ext uri="{FF2B5EF4-FFF2-40B4-BE49-F238E27FC236}">
                <a16:creationId xmlns:a16="http://schemas.microsoft.com/office/drawing/2014/main" id="{F8CC8A24-3CD8-4F7D-B9A5-719AFFAEAC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4335" y="1189037"/>
            <a:ext cx="2200275" cy="2076450"/>
          </a:xfrm>
          <a:prstGeom prst="rect">
            <a:avLst/>
          </a:prstGeom>
        </p:spPr>
      </p:pic>
      <p:pic>
        <p:nvPicPr>
          <p:cNvPr id="7" name="Picture 6">
            <a:extLst>
              <a:ext uri="{FF2B5EF4-FFF2-40B4-BE49-F238E27FC236}">
                <a16:creationId xmlns:a16="http://schemas.microsoft.com/office/drawing/2014/main" id="{12670E98-7156-45EC-9DD8-900AA7C313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177" y="1065212"/>
            <a:ext cx="2143125" cy="2143125"/>
          </a:xfrm>
          <a:prstGeom prst="rect">
            <a:avLst/>
          </a:prstGeom>
        </p:spPr>
      </p:pic>
      <p:pic>
        <p:nvPicPr>
          <p:cNvPr id="12" name="Picture 11">
            <a:extLst>
              <a:ext uri="{FF2B5EF4-FFF2-40B4-BE49-F238E27FC236}">
                <a16:creationId xmlns:a16="http://schemas.microsoft.com/office/drawing/2014/main" id="{41481836-2F85-4466-8E59-50ED8678DFC1}"/>
              </a:ext>
            </a:extLst>
          </p:cNvPr>
          <p:cNvPicPr>
            <a:picLocks noChangeAspect="1"/>
          </p:cNvPicPr>
          <p:nvPr/>
        </p:nvPicPr>
        <p:blipFill>
          <a:blip r:embed="rId8"/>
          <a:stretch>
            <a:fillRect/>
          </a:stretch>
        </p:blipFill>
        <p:spPr>
          <a:xfrm>
            <a:off x="2429667" y="2828404"/>
            <a:ext cx="3937267" cy="2252117"/>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353387800"/>
      </p:ext>
    </p:extLst>
  </p:cSld>
  <p:clrMapOvr>
    <a:masterClrMapping/>
  </p:clrMapOvr>
  <mc:AlternateContent xmlns:mc="http://schemas.openxmlformats.org/markup-compatibility/2006" xmlns:p14="http://schemas.microsoft.com/office/powerpoint/2010/main">
    <mc:Choice Requires="p14">
      <p:transition spd="slow" p14:dur="2000" advTm="12529"/>
    </mc:Choice>
    <mc:Fallback xmlns="">
      <p:transition spd="slow" advTm="12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2"/>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000"/>
                                        <p:tgtEl>
                                          <p:spTgt spid="5"/>
                                        </p:tgtEl>
                                      </p:cBhvr>
                                    </p:animEffect>
                                    <p:anim calcmode="lin" valueType="num">
                                      <p:cBhvr>
                                        <p:cTn id="22" dur="2000" fill="hold"/>
                                        <p:tgtEl>
                                          <p:spTgt spid="5"/>
                                        </p:tgtEl>
                                        <p:attrNameLst>
                                          <p:attrName>ppt_w</p:attrName>
                                        </p:attrNameLst>
                                      </p:cBhvr>
                                      <p:tavLst>
                                        <p:tav tm="0" fmla="#ppt_w*sin(2.5*pi*$)">
                                          <p:val>
                                            <p:fltVal val="0"/>
                                          </p:val>
                                        </p:tav>
                                        <p:tav tm="100000">
                                          <p:val>
                                            <p:fltVal val="1"/>
                                          </p:val>
                                        </p:tav>
                                      </p:tavLst>
                                    </p:anim>
                                    <p:anim calcmode="lin" valueType="num">
                                      <p:cBhvr>
                                        <p:cTn id="23"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heel(1)">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Causes - Effects </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2800"/>
              <a:buNone/>
            </a:pPr>
            <a:endParaRPr dirty="0"/>
          </a:p>
        </p:txBody>
      </p:sp>
      <p:pic>
        <p:nvPicPr>
          <p:cNvPr id="11" name="Picture 10">
            <a:extLst>
              <a:ext uri="{FF2B5EF4-FFF2-40B4-BE49-F238E27FC236}">
                <a16:creationId xmlns:a16="http://schemas.microsoft.com/office/drawing/2014/main" id="{28CBC56F-9574-4388-802C-4ED73B5EBD47}"/>
              </a:ext>
            </a:extLst>
          </p:cNvPr>
          <p:cNvPicPr>
            <a:picLocks noChangeAspect="1"/>
          </p:cNvPicPr>
          <p:nvPr/>
        </p:nvPicPr>
        <p:blipFill>
          <a:blip r:embed="rId6"/>
          <a:stretch>
            <a:fillRect/>
          </a:stretch>
        </p:blipFill>
        <p:spPr>
          <a:xfrm>
            <a:off x="3369733" y="1017725"/>
            <a:ext cx="2667000" cy="401650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934"/>
    </mc:Choice>
    <mc:Fallback xmlns="">
      <p:transition spd="slow" advTm="27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fltVal val="0"/>
                                          </p:val>
                                        </p:tav>
                                        <p:tav tm="100000">
                                          <p:val>
                                            <p:strVal val="#ppt_w"/>
                                          </p:val>
                                        </p:tav>
                                      </p:tavLst>
                                    </p:anim>
                                    <p:anim calcmode="lin" valueType="num">
                                      <p:cBhvr>
                                        <p:cTn id="17" dur="1000" fill="hold"/>
                                        <p:tgtEl>
                                          <p:spTgt spid="11"/>
                                        </p:tgtEl>
                                        <p:attrNameLst>
                                          <p:attrName>ppt_h</p:attrName>
                                        </p:attrNameLst>
                                      </p:cBhvr>
                                      <p:tavLst>
                                        <p:tav tm="0">
                                          <p:val>
                                            <p:fltVal val="0"/>
                                          </p:val>
                                        </p:tav>
                                        <p:tav tm="100000">
                                          <p:val>
                                            <p:strVal val="#ppt_h"/>
                                          </p:val>
                                        </p:tav>
                                      </p:tavLst>
                                    </p:anim>
                                    <p:anim calcmode="lin" valueType="num">
                                      <p:cBhvr>
                                        <p:cTn id="18" dur="1000" fill="hold"/>
                                        <p:tgtEl>
                                          <p:spTgt spid="11"/>
                                        </p:tgtEl>
                                        <p:attrNameLst>
                                          <p:attrName>style.rotation</p:attrName>
                                        </p:attrNameLst>
                                      </p:cBhvr>
                                      <p:tavLst>
                                        <p:tav tm="0">
                                          <p:val>
                                            <p:fltVal val="90"/>
                                          </p:val>
                                        </p:tav>
                                        <p:tav tm="100000">
                                          <p:val>
                                            <p:fltVal val="0"/>
                                          </p:val>
                                        </p:tav>
                                      </p:tavLst>
                                    </p:anim>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408C-309F-4286-A9CF-C5E16228A3E8}"/>
              </a:ext>
            </a:extLst>
          </p:cNvPr>
          <p:cNvSpPr>
            <a:spLocks noGrp="1"/>
          </p:cNvSpPr>
          <p:nvPr>
            <p:ph type="title"/>
          </p:nvPr>
        </p:nvSpPr>
        <p:spPr/>
        <p:txBody>
          <a:bodyPr/>
          <a:lstStyle/>
          <a:p>
            <a:r>
              <a:rPr lang="en-IN" dirty="0"/>
              <a:t>Causes – Effects </a:t>
            </a:r>
          </a:p>
        </p:txBody>
      </p:sp>
      <p:pic>
        <p:nvPicPr>
          <p:cNvPr id="4" name="Picture 3">
            <a:extLst>
              <a:ext uri="{FF2B5EF4-FFF2-40B4-BE49-F238E27FC236}">
                <a16:creationId xmlns:a16="http://schemas.microsoft.com/office/drawing/2014/main" id="{618CC702-482B-455D-863D-53DA09141A96}"/>
              </a:ext>
            </a:extLst>
          </p:cNvPr>
          <p:cNvPicPr>
            <a:picLocks noChangeAspect="1"/>
          </p:cNvPicPr>
          <p:nvPr/>
        </p:nvPicPr>
        <p:blipFill>
          <a:blip r:embed="rId5"/>
          <a:stretch>
            <a:fillRect/>
          </a:stretch>
        </p:blipFill>
        <p:spPr>
          <a:xfrm>
            <a:off x="439567" y="1706941"/>
            <a:ext cx="3330612" cy="2497959"/>
          </a:xfrm>
          <a:prstGeom prst="rect">
            <a:avLst/>
          </a:prstGeom>
        </p:spPr>
      </p:pic>
      <p:pic>
        <p:nvPicPr>
          <p:cNvPr id="6" name="Picture 5">
            <a:extLst>
              <a:ext uri="{FF2B5EF4-FFF2-40B4-BE49-F238E27FC236}">
                <a16:creationId xmlns:a16="http://schemas.microsoft.com/office/drawing/2014/main" id="{C6CBF6CE-F8DD-47B6-8300-7AB667EAFF76}"/>
              </a:ext>
            </a:extLst>
          </p:cNvPr>
          <p:cNvPicPr>
            <a:picLocks noChangeAspect="1"/>
          </p:cNvPicPr>
          <p:nvPr/>
        </p:nvPicPr>
        <p:blipFill>
          <a:blip r:embed="rId6"/>
          <a:stretch>
            <a:fillRect/>
          </a:stretch>
        </p:blipFill>
        <p:spPr>
          <a:xfrm>
            <a:off x="4985771" y="2241015"/>
            <a:ext cx="3718661" cy="156402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1773675443"/>
      </p:ext>
    </p:extLst>
  </p:cSld>
  <p:clrMapOvr>
    <a:masterClrMapping/>
  </p:clrMapOvr>
  <mc:AlternateContent xmlns:mc="http://schemas.openxmlformats.org/markup-compatibility/2006" xmlns:p14="http://schemas.microsoft.com/office/powerpoint/2010/main">
    <mc:Choice Requires="p14">
      <p:transition spd="slow" p14:dur="2000" advTm="32182"/>
    </mc:Choice>
    <mc:Fallback xmlns="">
      <p:transition spd="slow" advTm="3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2BBA-47F1-4F25-B902-FB9BA01FAF85}"/>
              </a:ext>
            </a:extLst>
          </p:cNvPr>
          <p:cNvSpPr>
            <a:spLocks noGrp="1"/>
          </p:cNvSpPr>
          <p:nvPr>
            <p:ph type="title"/>
          </p:nvPr>
        </p:nvSpPr>
        <p:spPr/>
        <p:txBody>
          <a:bodyPr/>
          <a:lstStyle/>
          <a:p>
            <a:r>
              <a:rPr lang="en-IN" dirty="0"/>
              <a:t>Causes - Effects</a:t>
            </a:r>
          </a:p>
        </p:txBody>
      </p:sp>
      <p:pic>
        <p:nvPicPr>
          <p:cNvPr id="6" name="Picture 5">
            <a:extLst>
              <a:ext uri="{FF2B5EF4-FFF2-40B4-BE49-F238E27FC236}">
                <a16:creationId xmlns:a16="http://schemas.microsoft.com/office/drawing/2014/main" id="{05DEF309-C735-4E3C-9B08-086B99CB3C8A}"/>
              </a:ext>
            </a:extLst>
          </p:cNvPr>
          <p:cNvPicPr>
            <a:picLocks noChangeAspect="1"/>
          </p:cNvPicPr>
          <p:nvPr/>
        </p:nvPicPr>
        <p:blipFill>
          <a:blip r:embed="rId5"/>
          <a:stretch>
            <a:fillRect/>
          </a:stretch>
        </p:blipFill>
        <p:spPr>
          <a:xfrm>
            <a:off x="778933" y="1793298"/>
            <a:ext cx="3188744" cy="2395301"/>
          </a:xfrm>
          <a:prstGeom prst="rect">
            <a:avLst/>
          </a:prstGeom>
        </p:spPr>
      </p:pic>
      <p:pic>
        <p:nvPicPr>
          <p:cNvPr id="8" name="Picture 7">
            <a:extLst>
              <a:ext uri="{FF2B5EF4-FFF2-40B4-BE49-F238E27FC236}">
                <a16:creationId xmlns:a16="http://schemas.microsoft.com/office/drawing/2014/main" id="{56B852D9-AA87-44E4-9F7F-C8DEFEA5EE38}"/>
              </a:ext>
            </a:extLst>
          </p:cNvPr>
          <p:cNvPicPr>
            <a:picLocks noChangeAspect="1"/>
          </p:cNvPicPr>
          <p:nvPr/>
        </p:nvPicPr>
        <p:blipFill>
          <a:blip r:embed="rId6"/>
          <a:stretch>
            <a:fillRect/>
          </a:stretch>
        </p:blipFill>
        <p:spPr>
          <a:xfrm>
            <a:off x="4572000" y="1794932"/>
            <a:ext cx="4502938" cy="239366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3244624756"/>
      </p:ext>
    </p:extLst>
  </p:cSld>
  <p:clrMapOvr>
    <a:masterClrMapping/>
  </p:clrMapOvr>
  <mc:AlternateContent xmlns:mc="http://schemas.openxmlformats.org/markup-compatibility/2006" xmlns:p14="http://schemas.microsoft.com/office/powerpoint/2010/main">
    <mc:Choice Requires="p14">
      <p:transition spd="slow" p14:dur="2000" advTm="35102"/>
    </mc:Choice>
    <mc:Fallback xmlns="">
      <p:transition spd="slow" advTm="3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1"/>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D968-E483-4F9D-88B1-12FAAD1FB899}"/>
              </a:ext>
            </a:extLst>
          </p:cNvPr>
          <p:cNvSpPr>
            <a:spLocks noGrp="1"/>
          </p:cNvSpPr>
          <p:nvPr>
            <p:ph type="title"/>
          </p:nvPr>
        </p:nvSpPr>
        <p:spPr/>
        <p:txBody>
          <a:bodyPr/>
          <a:lstStyle/>
          <a:p>
            <a:r>
              <a:rPr lang="en-IN" dirty="0"/>
              <a:t>Causes – Effects </a:t>
            </a:r>
          </a:p>
        </p:txBody>
      </p:sp>
      <p:pic>
        <p:nvPicPr>
          <p:cNvPr id="6" name="Picture 5">
            <a:extLst>
              <a:ext uri="{FF2B5EF4-FFF2-40B4-BE49-F238E27FC236}">
                <a16:creationId xmlns:a16="http://schemas.microsoft.com/office/drawing/2014/main" id="{2493A2A8-39BE-4672-86B1-45D30C7D0123}"/>
              </a:ext>
            </a:extLst>
          </p:cNvPr>
          <p:cNvPicPr>
            <a:picLocks noChangeAspect="1"/>
          </p:cNvPicPr>
          <p:nvPr/>
        </p:nvPicPr>
        <p:blipFill>
          <a:blip r:embed="rId5"/>
          <a:stretch>
            <a:fillRect/>
          </a:stretch>
        </p:blipFill>
        <p:spPr>
          <a:xfrm>
            <a:off x="2681676" y="1144835"/>
            <a:ext cx="3780647" cy="378064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2389384181"/>
      </p:ext>
    </p:extLst>
  </p:cSld>
  <p:clrMapOvr>
    <a:masterClrMapping/>
  </p:clrMapOvr>
  <mc:AlternateContent xmlns:mc="http://schemas.openxmlformats.org/markup-compatibility/2006" xmlns:p14="http://schemas.microsoft.com/office/powerpoint/2010/main">
    <mc:Choice Requires="p14">
      <p:transition spd="slow" p14:dur="2000" advTm="13556"/>
    </mc:Choice>
    <mc:Fallback xmlns="">
      <p:transition spd="slow" advTm="1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6D1B-56DE-4EDF-9488-14743E9EA0B6}"/>
              </a:ext>
            </a:extLst>
          </p:cNvPr>
          <p:cNvSpPr>
            <a:spLocks noGrp="1"/>
          </p:cNvSpPr>
          <p:nvPr>
            <p:ph type="title"/>
          </p:nvPr>
        </p:nvSpPr>
        <p:spPr/>
        <p:txBody>
          <a:bodyPr/>
          <a:lstStyle/>
          <a:p>
            <a:r>
              <a:rPr lang="en-IN" dirty="0"/>
              <a:t>Customer and Market Research </a:t>
            </a:r>
          </a:p>
        </p:txBody>
      </p:sp>
      <p:pic>
        <p:nvPicPr>
          <p:cNvPr id="4" name="Picture 3">
            <a:extLst>
              <a:ext uri="{FF2B5EF4-FFF2-40B4-BE49-F238E27FC236}">
                <a16:creationId xmlns:a16="http://schemas.microsoft.com/office/drawing/2014/main" id="{BA655370-3688-4E51-967A-422E04F46C00}"/>
              </a:ext>
            </a:extLst>
          </p:cNvPr>
          <p:cNvPicPr>
            <a:picLocks noChangeAspect="1"/>
          </p:cNvPicPr>
          <p:nvPr/>
        </p:nvPicPr>
        <p:blipFill>
          <a:blip r:embed="rId5"/>
          <a:stretch>
            <a:fillRect/>
          </a:stretch>
        </p:blipFill>
        <p:spPr>
          <a:xfrm>
            <a:off x="2553591" y="1591733"/>
            <a:ext cx="4036817" cy="27262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615985647"/>
      </p:ext>
    </p:extLst>
  </p:cSld>
  <p:clrMapOvr>
    <a:masterClrMapping/>
  </p:clrMapOvr>
  <mc:AlternateContent xmlns:mc="http://schemas.openxmlformats.org/markup-compatibility/2006" xmlns:p14="http://schemas.microsoft.com/office/powerpoint/2010/main">
    <mc:Choice Requires="p14">
      <p:transition spd="slow" p14:dur="2000" advTm="31728"/>
    </mc:Choice>
    <mc:Fallback xmlns="">
      <p:transition spd="slow" advTm="3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anim calcmode="lin" valueType="num">
                                      <p:cBhvr>
                                        <p:cTn id="17" dur="2000" fill="hold"/>
                                        <p:tgtEl>
                                          <p:spTgt spid="4"/>
                                        </p:tgtEl>
                                        <p:attrNameLst>
                                          <p:attrName>ppt_w</p:attrName>
                                        </p:attrNameLst>
                                      </p:cBhvr>
                                      <p:tavLst>
                                        <p:tav tm="0" fmla="#ppt_w*sin(2.5*pi*$)">
                                          <p:val>
                                            <p:fltVal val="0"/>
                                          </p:val>
                                        </p:tav>
                                        <p:tav tm="100000">
                                          <p:val>
                                            <p:fltVal val="1"/>
                                          </p:val>
                                        </p:tav>
                                      </p:tavLst>
                                    </p:anim>
                                    <p:anim calcmode="lin" valueType="num">
                                      <p:cBhvr>
                                        <p:cTn id="18"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6D1B-56DE-4EDF-9488-14743E9EA0B6}"/>
              </a:ext>
            </a:extLst>
          </p:cNvPr>
          <p:cNvSpPr>
            <a:spLocks noGrp="1"/>
          </p:cNvSpPr>
          <p:nvPr>
            <p:ph type="title"/>
          </p:nvPr>
        </p:nvSpPr>
        <p:spPr/>
        <p:txBody>
          <a:bodyPr/>
          <a:lstStyle/>
          <a:p>
            <a:r>
              <a:rPr lang="en-IN" dirty="0"/>
              <a:t>Customer and Market Research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8" name="Picture 7">
            <a:extLst>
              <a:ext uri="{FF2B5EF4-FFF2-40B4-BE49-F238E27FC236}">
                <a16:creationId xmlns:a16="http://schemas.microsoft.com/office/drawing/2014/main" id="{8D6D4FC1-353E-434F-9610-594330CC4E3E}"/>
              </a:ext>
            </a:extLst>
          </p:cNvPr>
          <p:cNvPicPr>
            <a:picLocks noChangeAspect="1"/>
          </p:cNvPicPr>
          <p:nvPr/>
        </p:nvPicPr>
        <p:blipFill>
          <a:blip r:embed="rId7"/>
          <a:stretch>
            <a:fillRect/>
          </a:stretch>
        </p:blipFill>
        <p:spPr>
          <a:xfrm>
            <a:off x="2242051" y="1422832"/>
            <a:ext cx="5096267" cy="3024881"/>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3064771744"/>
      </p:ext>
    </p:extLst>
  </p:cSld>
  <p:clrMapOvr>
    <a:masterClrMapping/>
  </p:clrMapOvr>
  <mc:AlternateContent xmlns:mc="http://schemas.openxmlformats.org/markup-compatibility/2006" xmlns:p14="http://schemas.microsoft.com/office/powerpoint/2010/main">
    <mc:Choice Requires="p14">
      <p:transition spd="slow" p14:dur="2000" advTm="16611"/>
    </mc:Choice>
    <mc:Fallback xmlns="">
      <p:transition spd="slow" advTm="16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6D1B-56DE-4EDF-9488-14743E9EA0B6}"/>
              </a:ext>
            </a:extLst>
          </p:cNvPr>
          <p:cNvSpPr>
            <a:spLocks noGrp="1"/>
          </p:cNvSpPr>
          <p:nvPr>
            <p:ph type="title"/>
          </p:nvPr>
        </p:nvSpPr>
        <p:spPr/>
        <p:txBody>
          <a:bodyPr/>
          <a:lstStyle/>
          <a:p>
            <a:r>
              <a:rPr lang="en-IN" dirty="0"/>
              <a:t>Customer and Market Research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8" name="Picture 7">
            <a:extLst>
              <a:ext uri="{FF2B5EF4-FFF2-40B4-BE49-F238E27FC236}">
                <a16:creationId xmlns:a16="http://schemas.microsoft.com/office/drawing/2014/main" id="{1F689F02-04EA-4207-A560-302138A29A9F}"/>
              </a:ext>
            </a:extLst>
          </p:cNvPr>
          <p:cNvPicPr>
            <a:picLocks noChangeAspect="1"/>
          </p:cNvPicPr>
          <p:nvPr/>
        </p:nvPicPr>
        <p:blipFill>
          <a:blip r:embed="rId7"/>
          <a:stretch>
            <a:fillRect/>
          </a:stretch>
        </p:blipFill>
        <p:spPr>
          <a:xfrm>
            <a:off x="1293032" y="1159022"/>
            <a:ext cx="6557935" cy="3688838"/>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2203234476"/>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6f7b0ec9b0_0_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Atomic Unit </a:t>
            </a:r>
            <a:endParaRPr dirty="0"/>
          </a:p>
        </p:txBody>
      </p:sp>
      <p:sp>
        <p:nvSpPr>
          <p:cNvPr id="82" name="Google Shape;82;g6f7b0ec9b0_0_3"/>
          <p:cNvSpPr txBox="1">
            <a:spLocks noGrp="1"/>
          </p:cNvSpPr>
          <p:nvPr>
            <p:ph type="body" idx="1"/>
          </p:nvPr>
        </p:nvSpPr>
        <p:spPr>
          <a:xfrm>
            <a:off x="311700" y="1152474"/>
            <a:ext cx="8520600" cy="3991025"/>
          </a:xfrm>
          <a:prstGeom prst="rect">
            <a:avLst/>
          </a:prstGeom>
        </p:spPr>
        <p:txBody>
          <a:bodyPr spcFirstLastPara="1" wrap="square" lIns="91425" tIns="91425" rIns="91425" bIns="91425" anchor="t" anchorCtr="0">
            <a:noAutofit/>
          </a:bodyPr>
          <a:lstStyle/>
          <a:p>
            <a:r>
              <a:rPr lang="en-IN" dirty="0"/>
              <a:t>Increase usage of Renewable resource.</a:t>
            </a:r>
          </a:p>
          <a:p>
            <a:pPr lvl="0"/>
            <a:r>
              <a:rPr lang="en-IN" dirty="0"/>
              <a:t>Does not need any external power supply.</a:t>
            </a:r>
          </a:p>
          <a:p>
            <a:pPr lvl="0"/>
            <a:r>
              <a:rPr lang="en-IN" dirty="0"/>
              <a:t>Does not emit any harmful gasses (Eco-friendly).</a:t>
            </a:r>
          </a:p>
          <a:p>
            <a:pPr lvl="0"/>
            <a:r>
              <a:rPr lang="en-IN" dirty="0"/>
              <a:t>No messy external cable.</a:t>
            </a:r>
          </a:p>
          <a:p>
            <a:pPr lvl="0"/>
            <a:r>
              <a:rPr lang="en-IN" dirty="0"/>
              <a:t>No supervision required.</a:t>
            </a:r>
          </a:p>
          <a:p>
            <a:pPr lvl="0"/>
            <a:r>
              <a:rPr lang="en-IN" dirty="0"/>
              <a:t>Can be controlled manually using the app.</a:t>
            </a:r>
          </a:p>
          <a:p>
            <a:pPr lvl="0"/>
            <a:r>
              <a:rPr lang="en-IN" dirty="0"/>
              <a:t>Increase solar energy efficiency.</a:t>
            </a:r>
          </a:p>
          <a:p>
            <a:pPr lvl="0"/>
            <a:r>
              <a:rPr lang="en-IN" dirty="0"/>
              <a:t>Increase in working time.</a:t>
            </a:r>
          </a:p>
          <a:p>
            <a:pPr lvl="0"/>
            <a:r>
              <a:rPr lang="en-IN" dirty="0"/>
              <a:t>Damage to objects like wires is reduced.</a:t>
            </a:r>
          </a:p>
          <a:p>
            <a:pPr lvl="0"/>
            <a:r>
              <a:rPr lang="en-IN" dirty="0"/>
              <a:t>Solar panel set can be used in other systems.</a:t>
            </a:r>
          </a:p>
          <a:p>
            <a:r>
              <a:rPr lang="en-IN" dirty="0"/>
              <a:t>No noise pollution.</a:t>
            </a:r>
          </a:p>
          <a:p>
            <a:pPr marL="0" indent="0">
              <a:buNone/>
            </a:pPr>
            <a:endParaRPr dirty="0">
              <a:solidFill>
                <a:srgbClr val="FF00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333"/>
    </mc:Choice>
    <mc:Fallback xmlns="">
      <p:transition spd="slow" advTm="3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82">
                                            <p:txEl>
                                              <p:pRg st="0" end="0"/>
                                            </p:txEl>
                                          </p:spTgt>
                                        </p:tgtEl>
                                        <p:attrNameLst>
                                          <p:attrName>style.visibility</p:attrName>
                                        </p:attrNameLst>
                                      </p:cBhvr>
                                      <p:to>
                                        <p:strVal val="visible"/>
                                      </p:to>
                                    </p:set>
                                    <p:animEffect transition="in" filter="randombar(horizontal)">
                                      <p:cBhvr>
                                        <p:cTn id="16" dur="500"/>
                                        <p:tgtEl>
                                          <p:spTgt spid="8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2">
                                            <p:txEl>
                                              <p:pRg st="1" end="1"/>
                                            </p:txEl>
                                          </p:spTgt>
                                        </p:tgtEl>
                                        <p:attrNameLst>
                                          <p:attrName>style.visibility</p:attrName>
                                        </p:attrNameLst>
                                      </p:cBhvr>
                                      <p:to>
                                        <p:strVal val="visible"/>
                                      </p:to>
                                    </p:set>
                                    <p:animEffect transition="in" filter="randombar(horizontal)">
                                      <p:cBhvr>
                                        <p:cTn id="21" dur="500"/>
                                        <p:tgtEl>
                                          <p:spTgt spid="8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82">
                                            <p:txEl>
                                              <p:pRg st="2" end="2"/>
                                            </p:txEl>
                                          </p:spTgt>
                                        </p:tgtEl>
                                        <p:attrNameLst>
                                          <p:attrName>style.visibility</p:attrName>
                                        </p:attrNameLst>
                                      </p:cBhvr>
                                      <p:to>
                                        <p:strVal val="visible"/>
                                      </p:to>
                                    </p:set>
                                    <p:animEffect transition="in" filter="randombar(horizontal)">
                                      <p:cBhvr>
                                        <p:cTn id="26" dur="500"/>
                                        <p:tgtEl>
                                          <p:spTgt spid="8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2">
                                            <p:txEl>
                                              <p:pRg st="3" end="3"/>
                                            </p:txEl>
                                          </p:spTgt>
                                        </p:tgtEl>
                                        <p:attrNameLst>
                                          <p:attrName>style.visibility</p:attrName>
                                        </p:attrNameLst>
                                      </p:cBhvr>
                                      <p:to>
                                        <p:strVal val="visible"/>
                                      </p:to>
                                    </p:set>
                                    <p:animEffect transition="in" filter="randombar(horizontal)">
                                      <p:cBhvr>
                                        <p:cTn id="31" dur="500"/>
                                        <p:tgtEl>
                                          <p:spTgt spid="8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82">
                                            <p:txEl>
                                              <p:pRg st="4" end="4"/>
                                            </p:txEl>
                                          </p:spTgt>
                                        </p:tgtEl>
                                        <p:attrNameLst>
                                          <p:attrName>style.visibility</p:attrName>
                                        </p:attrNameLst>
                                      </p:cBhvr>
                                      <p:to>
                                        <p:strVal val="visible"/>
                                      </p:to>
                                    </p:set>
                                    <p:animEffect transition="in" filter="randombar(horizontal)">
                                      <p:cBhvr>
                                        <p:cTn id="36" dur="500"/>
                                        <p:tgtEl>
                                          <p:spTgt spid="8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2">
                                            <p:txEl>
                                              <p:pRg st="5" end="5"/>
                                            </p:txEl>
                                          </p:spTgt>
                                        </p:tgtEl>
                                        <p:attrNameLst>
                                          <p:attrName>style.visibility</p:attrName>
                                        </p:attrNameLst>
                                      </p:cBhvr>
                                      <p:to>
                                        <p:strVal val="visible"/>
                                      </p:to>
                                    </p:set>
                                    <p:animEffect transition="in" filter="randombar(horizontal)">
                                      <p:cBhvr>
                                        <p:cTn id="41" dur="500"/>
                                        <p:tgtEl>
                                          <p:spTgt spid="8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82">
                                            <p:txEl>
                                              <p:pRg st="6" end="6"/>
                                            </p:txEl>
                                          </p:spTgt>
                                        </p:tgtEl>
                                        <p:attrNameLst>
                                          <p:attrName>style.visibility</p:attrName>
                                        </p:attrNameLst>
                                      </p:cBhvr>
                                      <p:to>
                                        <p:strVal val="visible"/>
                                      </p:to>
                                    </p:set>
                                    <p:animEffect transition="in" filter="randombar(horizontal)">
                                      <p:cBhvr>
                                        <p:cTn id="46" dur="500"/>
                                        <p:tgtEl>
                                          <p:spTgt spid="82">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82">
                                            <p:txEl>
                                              <p:pRg st="7" end="7"/>
                                            </p:txEl>
                                          </p:spTgt>
                                        </p:tgtEl>
                                        <p:attrNameLst>
                                          <p:attrName>style.visibility</p:attrName>
                                        </p:attrNameLst>
                                      </p:cBhvr>
                                      <p:to>
                                        <p:strVal val="visible"/>
                                      </p:to>
                                    </p:set>
                                    <p:animEffect transition="in" filter="randombar(horizontal)">
                                      <p:cBhvr>
                                        <p:cTn id="51" dur="500"/>
                                        <p:tgtEl>
                                          <p:spTgt spid="82">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82">
                                            <p:txEl>
                                              <p:pRg st="8" end="8"/>
                                            </p:txEl>
                                          </p:spTgt>
                                        </p:tgtEl>
                                        <p:attrNameLst>
                                          <p:attrName>style.visibility</p:attrName>
                                        </p:attrNameLst>
                                      </p:cBhvr>
                                      <p:to>
                                        <p:strVal val="visible"/>
                                      </p:to>
                                    </p:set>
                                    <p:animEffect transition="in" filter="randombar(horizontal)">
                                      <p:cBhvr>
                                        <p:cTn id="56" dur="500"/>
                                        <p:tgtEl>
                                          <p:spTgt spid="82">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82">
                                            <p:txEl>
                                              <p:pRg st="9" end="9"/>
                                            </p:txEl>
                                          </p:spTgt>
                                        </p:tgtEl>
                                        <p:attrNameLst>
                                          <p:attrName>style.visibility</p:attrName>
                                        </p:attrNameLst>
                                      </p:cBhvr>
                                      <p:to>
                                        <p:strVal val="visible"/>
                                      </p:to>
                                    </p:set>
                                    <p:animEffect transition="in" filter="randombar(horizontal)">
                                      <p:cBhvr>
                                        <p:cTn id="61" dur="500"/>
                                        <p:tgtEl>
                                          <p:spTgt spid="82">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82">
                                            <p:txEl>
                                              <p:pRg st="10" end="10"/>
                                            </p:txEl>
                                          </p:spTgt>
                                        </p:tgtEl>
                                        <p:attrNameLst>
                                          <p:attrName>style.visibility</p:attrName>
                                        </p:attrNameLst>
                                      </p:cBhvr>
                                      <p:to>
                                        <p:strVal val="visible"/>
                                      </p:to>
                                    </p:set>
                                    <p:animEffect transition="in" filter="randombar(horizontal)">
                                      <p:cBhvr>
                                        <p:cTn id="66" dur="500"/>
                                        <p:tgtEl>
                                          <p:spTgt spid="8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bldLst>
      <p:bldP spid="81" grpId="0"/>
      <p:bldP spid="8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603" y="786669"/>
            <a:ext cx="8520600" cy="572700"/>
          </a:xfrm>
        </p:spPr>
        <p:txBody>
          <a:bodyPr/>
          <a:lstStyle/>
          <a:p>
            <a:pPr algn="ctr"/>
            <a:r>
              <a:rPr lang="en" sz="3600" dirty="0"/>
              <a:t>AUTOMATIC SOLAR LAWN MOWER</a:t>
            </a:r>
            <a:endParaRPr lang="en-US" sz="3600" dirty="0"/>
          </a:p>
        </p:txBody>
      </p:sp>
      <p:sp>
        <p:nvSpPr>
          <p:cNvPr id="5" name="Rectangle 4"/>
          <p:cNvSpPr/>
          <p:nvPr/>
        </p:nvSpPr>
        <p:spPr>
          <a:xfrm>
            <a:off x="708408" y="2101934"/>
            <a:ext cx="2738177" cy="1015663"/>
          </a:xfrm>
          <a:prstGeom prst="rect">
            <a:avLst/>
          </a:prstGeom>
        </p:spPr>
        <p:txBody>
          <a:bodyPr wrap="square">
            <a:spAutoFit/>
          </a:bodyPr>
          <a:lstStyle/>
          <a:p>
            <a:pPr lvl="0">
              <a:buSzPts val="2800"/>
            </a:pPr>
            <a:r>
              <a:rPr lang="en-US" sz="2000" dirty="0">
                <a:solidFill>
                  <a:schemeClr val="tx1">
                    <a:lumMod val="50000"/>
                    <a:lumOff val="50000"/>
                  </a:schemeClr>
                </a:solidFill>
              </a:rPr>
              <a:t>Team ID: 933</a:t>
            </a:r>
          </a:p>
          <a:p>
            <a:pPr lvl="0">
              <a:buClr>
                <a:schemeClr val="dk1"/>
              </a:buClr>
              <a:buSzPts val="2800"/>
            </a:pPr>
            <a:r>
              <a:rPr lang="en-US" sz="2000" dirty="0">
                <a:solidFill>
                  <a:schemeClr val="tx1">
                    <a:lumMod val="50000"/>
                    <a:lumOff val="50000"/>
                  </a:schemeClr>
                </a:solidFill>
              </a:rPr>
              <a:t>College Name: </a:t>
            </a:r>
          </a:p>
          <a:p>
            <a:pPr lvl="0">
              <a:buClr>
                <a:schemeClr val="dk1"/>
              </a:buClr>
              <a:buSzPts val="2800"/>
            </a:pPr>
            <a:r>
              <a:rPr lang="en-US" sz="2000" dirty="0">
                <a:solidFill>
                  <a:schemeClr val="tx1">
                    <a:lumMod val="50000"/>
                    <a:lumOff val="50000"/>
                  </a:schemeClr>
                </a:solidFill>
              </a:rPr>
              <a:t>Reva University</a:t>
            </a:r>
          </a:p>
        </p:txBody>
      </p:sp>
      <p:sp>
        <p:nvSpPr>
          <p:cNvPr id="6" name="Rectangle 5"/>
          <p:cNvSpPr/>
          <p:nvPr/>
        </p:nvSpPr>
        <p:spPr>
          <a:xfrm>
            <a:off x="4044461" y="2101934"/>
            <a:ext cx="4572000" cy="1631216"/>
          </a:xfrm>
          <a:prstGeom prst="rect">
            <a:avLst/>
          </a:prstGeom>
        </p:spPr>
        <p:txBody>
          <a:bodyPr>
            <a:spAutoFit/>
          </a:bodyPr>
          <a:lstStyle/>
          <a:p>
            <a:pPr lvl="0">
              <a:buClr>
                <a:schemeClr val="dk1"/>
              </a:buClr>
              <a:buSzPts val="2800"/>
            </a:pPr>
            <a:r>
              <a:rPr lang="en-US" sz="2000" dirty="0">
                <a:solidFill>
                  <a:schemeClr val="tx1">
                    <a:lumMod val="50000"/>
                    <a:lumOff val="50000"/>
                  </a:schemeClr>
                </a:solidFill>
              </a:rPr>
              <a:t>Mentor Name   :  </a:t>
            </a:r>
            <a:r>
              <a:rPr lang="en-US" sz="2000" dirty="0" err="1">
                <a:solidFill>
                  <a:schemeClr val="tx1">
                    <a:lumMod val="50000"/>
                    <a:lumOff val="50000"/>
                  </a:schemeClr>
                </a:solidFill>
              </a:rPr>
              <a:t>Dr</a:t>
            </a:r>
            <a:r>
              <a:rPr lang="en-US" sz="2000" dirty="0">
                <a:solidFill>
                  <a:schemeClr val="tx1">
                    <a:lumMod val="50000"/>
                    <a:lumOff val="50000"/>
                  </a:schemeClr>
                </a:solidFill>
              </a:rPr>
              <a:t> Veena Ma’am</a:t>
            </a:r>
          </a:p>
          <a:p>
            <a:pPr lvl="0">
              <a:buClr>
                <a:schemeClr val="dk1"/>
              </a:buClr>
              <a:buSzPts val="2800"/>
            </a:pPr>
            <a:r>
              <a:rPr lang="en-US" sz="2000" dirty="0">
                <a:solidFill>
                  <a:schemeClr val="tx1">
                    <a:lumMod val="50000"/>
                    <a:lumOff val="50000"/>
                  </a:schemeClr>
                </a:solidFill>
              </a:rPr>
              <a:t>Team Members: </a:t>
            </a:r>
            <a:r>
              <a:rPr lang="en-US" sz="2000" dirty="0" err="1">
                <a:solidFill>
                  <a:schemeClr val="tx1">
                    <a:lumMod val="50000"/>
                    <a:lumOff val="50000"/>
                  </a:schemeClr>
                </a:solidFill>
              </a:rPr>
              <a:t>Kiran</a:t>
            </a:r>
            <a:r>
              <a:rPr lang="en-US" sz="2000" dirty="0">
                <a:solidFill>
                  <a:schemeClr val="tx1">
                    <a:lumMod val="50000"/>
                    <a:lumOff val="50000"/>
                  </a:schemeClr>
                </a:solidFill>
              </a:rPr>
              <a:t> N</a:t>
            </a:r>
          </a:p>
          <a:p>
            <a:pPr lvl="0">
              <a:buClr>
                <a:schemeClr val="dk1"/>
              </a:buClr>
              <a:buSzPts val="2800"/>
            </a:pPr>
            <a:r>
              <a:rPr lang="en-US" sz="2000" dirty="0">
                <a:solidFill>
                  <a:schemeClr val="tx1">
                    <a:lumMod val="50000"/>
                    <a:lumOff val="50000"/>
                  </a:schemeClr>
                </a:solidFill>
              </a:rPr>
              <a:t>                           Pradeep Shankar</a:t>
            </a:r>
          </a:p>
          <a:p>
            <a:pPr lvl="0">
              <a:buClr>
                <a:schemeClr val="dk1"/>
              </a:buClr>
              <a:buSzPts val="2800"/>
            </a:pPr>
            <a:r>
              <a:rPr lang="en-US" sz="2000" dirty="0">
                <a:solidFill>
                  <a:schemeClr val="tx1">
                    <a:lumMod val="50000"/>
                    <a:lumOff val="50000"/>
                  </a:schemeClr>
                </a:solidFill>
              </a:rPr>
              <a:t>                           Lavanya Gowda Y S</a:t>
            </a:r>
          </a:p>
          <a:p>
            <a:pPr lvl="0">
              <a:buClr>
                <a:schemeClr val="dk1"/>
              </a:buClr>
              <a:buSzPts val="2800"/>
            </a:pPr>
            <a:r>
              <a:rPr lang="en-US" sz="2000" dirty="0">
                <a:solidFill>
                  <a:schemeClr val="tx1">
                    <a:lumMod val="50000"/>
                    <a:lumOff val="50000"/>
                  </a:schemeClr>
                </a:solidFill>
              </a:rPr>
              <a:t>                           Niran 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242389805"/>
      </p:ext>
    </p:extLst>
  </p:cSld>
  <p:clrMapOvr>
    <a:masterClrMapping/>
  </p:clrMapOvr>
  <mc:AlternateContent xmlns:mc="http://schemas.openxmlformats.org/markup-compatibility/2006" xmlns:p14="http://schemas.microsoft.com/office/powerpoint/2010/main">
    <mc:Choice Requires="p14">
      <p:transition spd="slow" p14:dur="2000" advTm="20618"/>
    </mc:Choice>
    <mc:Fallback xmlns="">
      <p:transition spd="slow" advTm="2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2B3-55A1-4AD9-94D6-94B1D634CE5D}"/>
              </a:ext>
            </a:extLst>
          </p:cNvPr>
          <p:cNvSpPr>
            <a:spLocks noGrp="1"/>
          </p:cNvSpPr>
          <p:nvPr>
            <p:ph type="title"/>
          </p:nvPr>
        </p:nvSpPr>
        <p:spPr/>
        <p:txBody>
          <a:bodyPr/>
          <a:lstStyle/>
          <a:p>
            <a:r>
              <a:rPr lang="en-IN" dirty="0"/>
              <a:t>Key Performance Indicators</a:t>
            </a:r>
            <a:br>
              <a:rPr lang="en-IN" dirty="0"/>
            </a:br>
            <a:endParaRPr lang="en-IN" dirty="0"/>
          </a:p>
        </p:txBody>
      </p:sp>
      <p:sp>
        <p:nvSpPr>
          <p:cNvPr id="3" name="Text Placeholder 2">
            <a:extLst>
              <a:ext uri="{FF2B5EF4-FFF2-40B4-BE49-F238E27FC236}">
                <a16:creationId xmlns:a16="http://schemas.microsoft.com/office/drawing/2014/main" id="{27BDF16C-9E9B-4D92-B5C0-DB1C15438BB4}"/>
              </a:ext>
            </a:extLst>
          </p:cNvPr>
          <p:cNvSpPr>
            <a:spLocks noGrp="1"/>
          </p:cNvSpPr>
          <p:nvPr>
            <p:ph type="body" idx="1"/>
          </p:nvPr>
        </p:nvSpPr>
        <p:spPr>
          <a:xfrm>
            <a:off x="311700" y="1017725"/>
            <a:ext cx="8520600" cy="4028408"/>
          </a:xfrm>
        </p:spPr>
        <p:txBody>
          <a:bodyPr/>
          <a:lstStyle/>
          <a:p>
            <a:pPr marL="285750" indent="-285750"/>
            <a:r>
              <a:rPr lang="en-IN" dirty="0"/>
              <a:t>The solar panel rotate itself towards the direction of sun.</a:t>
            </a:r>
          </a:p>
          <a:p>
            <a:pPr marL="285750" indent="-285750"/>
            <a:endParaRPr lang="en-IN" dirty="0"/>
          </a:p>
          <a:p>
            <a:pPr marL="285750" indent="-285750"/>
            <a:endParaRPr lang="en-IN" dirty="0"/>
          </a:p>
          <a:p>
            <a:pPr marL="285750" indent="-285750"/>
            <a:endParaRPr lang="en-IN" dirty="0"/>
          </a:p>
          <a:p>
            <a:pPr marL="285750" indent="-285750"/>
            <a:endParaRPr lang="en-IN" dirty="0"/>
          </a:p>
          <a:p>
            <a:pPr marL="285750" indent="-285750"/>
            <a:endParaRPr lang="en-IN" dirty="0"/>
          </a:p>
          <a:p>
            <a:pPr marL="285750" indent="-285750"/>
            <a:endParaRPr lang="en-IN" dirty="0"/>
          </a:p>
          <a:p>
            <a:pPr marL="285750" indent="-285750"/>
            <a:r>
              <a:rPr lang="en-IN" dirty="0"/>
              <a:t>The charging time is decreased and the discharging time is increased by stepping up the voltage.</a:t>
            </a:r>
          </a:p>
          <a:p>
            <a:pPr marL="285750" indent="-285750"/>
            <a:endParaRPr lang="en-IN" dirty="0"/>
          </a:p>
          <a:p>
            <a:pPr marL="285750" indent="-285750"/>
            <a:endParaRPr lang="en-IN" dirty="0"/>
          </a:p>
        </p:txBody>
      </p:sp>
      <p:pic>
        <p:nvPicPr>
          <p:cNvPr id="4" name="Picture 4">
            <a:extLst>
              <a:ext uri="{FF2B5EF4-FFF2-40B4-BE49-F238E27FC236}">
                <a16:creationId xmlns:a16="http://schemas.microsoft.com/office/drawing/2014/main" id="{37CE0CAA-BFCB-41D0-AB81-6D59D34327F4}"/>
              </a:ext>
            </a:extLst>
          </p:cNvPr>
          <p:cNvPicPr>
            <a:picLocks noChangeAspect="1"/>
          </p:cNvPicPr>
          <p:nvPr/>
        </p:nvPicPr>
        <p:blipFill>
          <a:blip r:embed="rId5"/>
          <a:stretch>
            <a:fillRect/>
          </a:stretch>
        </p:blipFill>
        <p:spPr>
          <a:xfrm>
            <a:off x="3228298" y="1590425"/>
            <a:ext cx="2687399" cy="1608667"/>
          </a:xfrm>
          <a:prstGeom prst="rect">
            <a:avLst/>
          </a:prstGeom>
        </p:spPr>
      </p:pic>
      <p:pic>
        <p:nvPicPr>
          <p:cNvPr id="5" name="Picture 3">
            <a:extLst>
              <a:ext uri="{FF2B5EF4-FFF2-40B4-BE49-F238E27FC236}">
                <a16:creationId xmlns:a16="http://schemas.microsoft.com/office/drawing/2014/main" id="{A34CC8C9-8C71-4173-9474-1C7CB3807F56}"/>
              </a:ext>
            </a:extLst>
          </p:cNvPr>
          <p:cNvPicPr>
            <a:picLocks noChangeAspect="1"/>
          </p:cNvPicPr>
          <p:nvPr/>
        </p:nvPicPr>
        <p:blipFill>
          <a:blip r:embed="rId6"/>
          <a:stretch>
            <a:fillRect/>
          </a:stretch>
        </p:blipFill>
        <p:spPr>
          <a:xfrm>
            <a:off x="3661590" y="3678407"/>
            <a:ext cx="1820817" cy="136772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3373117464"/>
      </p:ext>
    </p:extLst>
  </p:cSld>
  <p:clrMapOvr>
    <a:masterClrMapping/>
  </p:clrMapOvr>
  <mc:AlternateContent xmlns:mc="http://schemas.openxmlformats.org/markup-compatibility/2006" xmlns:p14="http://schemas.microsoft.com/office/powerpoint/2010/main">
    <mc:Choice Requires="p14">
      <p:transition spd="slow" p14:dur="2000" advTm="40435"/>
    </mc:Choice>
    <mc:Fallback xmlns="">
      <p:transition spd="slow" advTm="4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2B3-55A1-4AD9-94D6-94B1D634CE5D}"/>
              </a:ext>
            </a:extLst>
          </p:cNvPr>
          <p:cNvSpPr>
            <a:spLocks noGrp="1"/>
          </p:cNvSpPr>
          <p:nvPr>
            <p:ph type="title"/>
          </p:nvPr>
        </p:nvSpPr>
        <p:spPr/>
        <p:txBody>
          <a:bodyPr/>
          <a:lstStyle/>
          <a:p>
            <a:r>
              <a:rPr lang="en-IN" dirty="0"/>
              <a:t>Key Performance Indicators</a:t>
            </a:r>
            <a:br>
              <a:rPr lang="en-IN" dirty="0"/>
            </a:br>
            <a:endParaRPr lang="en-IN" dirty="0"/>
          </a:p>
        </p:txBody>
      </p:sp>
      <p:sp>
        <p:nvSpPr>
          <p:cNvPr id="3" name="Text Placeholder 2">
            <a:extLst>
              <a:ext uri="{FF2B5EF4-FFF2-40B4-BE49-F238E27FC236}">
                <a16:creationId xmlns:a16="http://schemas.microsoft.com/office/drawing/2014/main" id="{27BDF16C-9E9B-4D92-B5C0-DB1C15438BB4}"/>
              </a:ext>
            </a:extLst>
          </p:cNvPr>
          <p:cNvSpPr>
            <a:spLocks noGrp="1"/>
          </p:cNvSpPr>
          <p:nvPr>
            <p:ph type="body" idx="1"/>
          </p:nvPr>
        </p:nvSpPr>
        <p:spPr/>
        <p:txBody>
          <a:bodyPr/>
          <a:lstStyle/>
          <a:p>
            <a:pPr marL="285750" indent="-285750"/>
            <a:r>
              <a:rPr lang="en-IN" dirty="0"/>
              <a:t>Coordinate system is used to find the borders of lawn so that the present environment is not disturbed.</a:t>
            </a:r>
          </a:p>
          <a:p>
            <a:pPr marL="285750" indent="-285750"/>
            <a:endParaRPr lang="en-IN" dirty="0"/>
          </a:p>
          <a:p>
            <a:pPr marL="285750" indent="-285750"/>
            <a:endParaRPr lang="en-IN" dirty="0"/>
          </a:p>
        </p:txBody>
      </p:sp>
      <p:pic>
        <p:nvPicPr>
          <p:cNvPr id="4" name="Picture 3">
            <a:extLst>
              <a:ext uri="{FF2B5EF4-FFF2-40B4-BE49-F238E27FC236}">
                <a16:creationId xmlns:a16="http://schemas.microsoft.com/office/drawing/2014/main" id="{0438AB06-6B7E-48E4-B7E9-0853A552ECF8}"/>
              </a:ext>
            </a:extLst>
          </p:cNvPr>
          <p:cNvPicPr>
            <a:picLocks noChangeAspect="1"/>
          </p:cNvPicPr>
          <p:nvPr/>
        </p:nvPicPr>
        <p:blipFill>
          <a:blip r:embed="rId5"/>
          <a:stretch>
            <a:fillRect/>
          </a:stretch>
        </p:blipFill>
        <p:spPr>
          <a:xfrm>
            <a:off x="704306" y="2221655"/>
            <a:ext cx="3867694" cy="2246811"/>
          </a:xfrm>
          <a:prstGeom prst="rect">
            <a:avLst/>
          </a:prstGeom>
        </p:spPr>
      </p:pic>
      <p:pic>
        <p:nvPicPr>
          <p:cNvPr id="5" name="Picture 4">
            <a:extLst>
              <a:ext uri="{FF2B5EF4-FFF2-40B4-BE49-F238E27FC236}">
                <a16:creationId xmlns:a16="http://schemas.microsoft.com/office/drawing/2014/main" id="{0F38FFCD-DB45-438F-9903-79BB2949EB47}"/>
              </a:ext>
            </a:extLst>
          </p:cNvPr>
          <p:cNvPicPr>
            <a:picLocks noChangeAspect="1"/>
          </p:cNvPicPr>
          <p:nvPr/>
        </p:nvPicPr>
        <p:blipFill>
          <a:blip r:embed="rId6"/>
          <a:stretch>
            <a:fillRect/>
          </a:stretch>
        </p:blipFill>
        <p:spPr>
          <a:xfrm>
            <a:off x="5085807" y="2114128"/>
            <a:ext cx="3867694" cy="243982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1765204985"/>
      </p:ext>
    </p:extLst>
  </p:cSld>
  <p:clrMapOvr>
    <a:masterClrMapping/>
  </p:clrMapOvr>
  <mc:AlternateContent xmlns:mc="http://schemas.openxmlformats.org/markup-compatibility/2006" xmlns:p14="http://schemas.microsoft.com/office/powerpoint/2010/main">
    <mc:Choice Requires="p14">
      <p:transition spd="slow" p14:dur="2000" advTm="21177"/>
    </mc:Choice>
    <mc:Fallback xmlns="">
      <p:transition spd="slow" advTm="21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barn(inVertical)">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2B3-55A1-4AD9-94D6-94B1D634CE5D}"/>
              </a:ext>
            </a:extLst>
          </p:cNvPr>
          <p:cNvSpPr>
            <a:spLocks noGrp="1"/>
          </p:cNvSpPr>
          <p:nvPr>
            <p:ph type="title"/>
          </p:nvPr>
        </p:nvSpPr>
        <p:spPr/>
        <p:txBody>
          <a:bodyPr/>
          <a:lstStyle/>
          <a:p>
            <a:r>
              <a:rPr lang="en-IN" dirty="0"/>
              <a:t>Key Performance Indicators</a:t>
            </a:r>
            <a:br>
              <a:rPr lang="en-IN" dirty="0"/>
            </a:br>
            <a:endParaRPr lang="en-IN" dirty="0"/>
          </a:p>
        </p:txBody>
      </p:sp>
      <p:sp>
        <p:nvSpPr>
          <p:cNvPr id="3" name="Text Placeholder 2">
            <a:extLst>
              <a:ext uri="{FF2B5EF4-FFF2-40B4-BE49-F238E27FC236}">
                <a16:creationId xmlns:a16="http://schemas.microsoft.com/office/drawing/2014/main" id="{27BDF16C-9E9B-4D92-B5C0-DB1C15438BB4}"/>
              </a:ext>
            </a:extLst>
          </p:cNvPr>
          <p:cNvSpPr>
            <a:spLocks noGrp="1"/>
          </p:cNvSpPr>
          <p:nvPr>
            <p:ph type="body" idx="1"/>
          </p:nvPr>
        </p:nvSpPr>
        <p:spPr>
          <a:xfrm>
            <a:off x="311700" y="914400"/>
            <a:ext cx="8520600" cy="3654475"/>
          </a:xfrm>
        </p:spPr>
        <p:txBody>
          <a:bodyPr/>
          <a:lstStyle/>
          <a:p>
            <a:pPr marL="285750" indent="-285750"/>
            <a:r>
              <a:rPr lang="en-IN" dirty="0"/>
              <a:t>Laser cutting blades are used to reduce the damage to both grass on its cut edge and other objects when goes in contact with blades.</a:t>
            </a:r>
          </a:p>
          <a:p>
            <a:pPr marL="285750" indent="-285750"/>
            <a:endParaRPr lang="en-IN" dirty="0"/>
          </a:p>
          <a:p>
            <a:pPr marL="285750" indent="-285750"/>
            <a:endParaRPr lang="en-IN" dirty="0"/>
          </a:p>
          <a:p>
            <a:pPr marL="285750" indent="-285750"/>
            <a:endParaRPr lang="en-IN" dirty="0"/>
          </a:p>
          <a:p>
            <a:pPr marL="0" indent="0">
              <a:buNone/>
            </a:pPr>
            <a:endParaRPr lang="en-IN" dirty="0"/>
          </a:p>
          <a:p>
            <a:pPr marL="285750" indent="-285750"/>
            <a:endParaRPr lang="en-IN" dirty="0"/>
          </a:p>
          <a:p>
            <a:pPr marL="285750" indent="-285750"/>
            <a:r>
              <a:rPr lang="en-IN" dirty="0"/>
              <a:t>The blades used will cuts the grass into small chip which is used as fertiliser for the grass itself so no bagging required.</a:t>
            </a:r>
          </a:p>
          <a:p>
            <a:pPr marL="285750" indent="-285750"/>
            <a:endParaRPr lang="en-IN" dirty="0"/>
          </a:p>
          <a:p>
            <a:pPr marL="285750" indent="-285750"/>
            <a:endParaRPr lang="en-IN" dirty="0"/>
          </a:p>
        </p:txBody>
      </p:sp>
      <p:pic>
        <p:nvPicPr>
          <p:cNvPr id="4" name="Picture 4">
            <a:extLst>
              <a:ext uri="{FF2B5EF4-FFF2-40B4-BE49-F238E27FC236}">
                <a16:creationId xmlns:a16="http://schemas.microsoft.com/office/drawing/2014/main" id="{136917EE-1031-4853-B90E-3C75BA89318B}"/>
              </a:ext>
            </a:extLst>
          </p:cNvPr>
          <p:cNvPicPr>
            <a:picLocks noChangeAspect="1"/>
          </p:cNvPicPr>
          <p:nvPr/>
        </p:nvPicPr>
        <p:blipFill>
          <a:blip r:embed="rId5"/>
          <a:stretch>
            <a:fillRect/>
          </a:stretch>
        </p:blipFill>
        <p:spPr>
          <a:xfrm>
            <a:off x="6688666" y="1487100"/>
            <a:ext cx="2046189" cy="1615412"/>
          </a:xfrm>
          <a:prstGeom prst="rect">
            <a:avLst/>
          </a:prstGeom>
        </p:spPr>
      </p:pic>
      <p:pic>
        <p:nvPicPr>
          <p:cNvPr id="5" name="Picture 3">
            <a:extLst>
              <a:ext uri="{FF2B5EF4-FFF2-40B4-BE49-F238E27FC236}">
                <a16:creationId xmlns:a16="http://schemas.microsoft.com/office/drawing/2014/main" id="{6404F281-7ABC-4E73-AC49-812ADB6BEFFE}"/>
              </a:ext>
            </a:extLst>
          </p:cNvPr>
          <p:cNvPicPr>
            <a:picLocks noChangeAspect="1"/>
          </p:cNvPicPr>
          <p:nvPr/>
        </p:nvPicPr>
        <p:blipFill>
          <a:blip r:embed="rId6"/>
          <a:stretch>
            <a:fillRect/>
          </a:stretch>
        </p:blipFill>
        <p:spPr>
          <a:xfrm>
            <a:off x="6118992" y="3375631"/>
            <a:ext cx="2713308" cy="166261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2509120589"/>
      </p:ext>
    </p:extLst>
  </p:cSld>
  <p:clrMapOvr>
    <a:masterClrMapping/>
  </p:clrMapOvr>
  <mc:AlternateContent xmlns:mc="http://schemas.openxmlformats.org/markup-compatibility/2006" xmlns:p14="http://schemas.microsoft.com/office/powerpoint/2010/main">
    <mc:Choice Requires="p14">
      <p:transition spd="slow" p14:dur="2000" advTm="31764"/>
    </mc:Choice>
    <mc:Fallback xmlns="">
      <p:transition spd="slow" advTm="31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Implementation</a:t>
            </a:r>
            <a:endParaRPr dirty="0"/>
          </a:p>
        </p:txBody>
      </p:sp>
      <p:sp>
        <p:nvSpPr>
          <p:cNvPr id="90" name="Google Shape;90;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solidFill>
              </a:rPr>
              <a:t>F</a:t>
            </a:r>
            <a:r>
              <a:rPr lang="en-IN" sz="2800" dirty="0">
                <a:solidFill>
                  <a:schemeClr val="tx1"/>
                </a:solidFill>
              </a:rPr>
              <a:t>low chart</a:t>
            </a:r>
            <a:endParaRPr sz="2800" dirty="0">
              <a:solidFill>
                <a:schemeClr val="tx1"/>
              </a:solidFill>
            </a:endParaRPr>
          </a:p>
        </p:txBody>
      </p:sp>
      <p:pic>
        <p:nvPicPr>
          <p:cNvPr id="3" name="Picture 2">
            <a:extLst>
              <a:ext uri="{FF2B5EF4-FFF2-40B4-BE49-F238E27FC236}">
                <a16:creationId xmlns:a16="http://schemas.microsoft.com/office/drawing/2014/main" id="{4CD78CE1-E7FD-4E22-9C98-D41D9108BF1D}"/>
              </a:ext>
            </a:extLst>
          </p:cNvPr>
          <p:cNvPicPr>
            <a:picLocks noChangeAspect="1"/>
          </p:cNvPicPr>
          <p:nvPr/>
        </p:nvPicPr>
        <p:blipFill>
          <a:blip r:embed="rId6"/>
          <a:stretch>
            <a:fillRect/>
          </a:stretch>
        </p:blipFill>
        <p:spPr>
          <a:xfrm>
            <a:off x="3622194" y="0"/>
            <a:ext cx="4862945" cy="51435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344"/>
    </mc:Choice>
    <mc:Fallback xmlns="">
      <p:transition spd="slow" advTm="2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0">
                                            <p:txEl>
                                              <p:pRg st="0" end="0"/>
                                            </p:txEl>
                                          </p:spTgt>
                                        </p:tgtEl>
                                        <p:attrNameLst>
                                          <p:attrName>style.visibility</p:attrName>
                                        </p:attrNameLst>
                                      </p:cBhvr>
                                      <p:to>
                                        <p:strVal val="visible"/>
                                      </p:to>
                                    </p:set>
                                    <p:animEffect transition="in" filter="fade">
                                      <p:cBhvr>
                                        <p:cTn id="16" dur="500"/>
                                        <p:tgtEl>
                                          <p:spTgt spid="9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8"/>
                </p:tgtEl>
              </p:cMediaNode>
            </p:audio>
          </p:childTnLst>
        </p:cTn>
      </p:par>
    </p:tnLst>
    <p:bldLst>
      <p:bldP spid="89" grpId="0"/>
      <p:bldP spid="9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7876" y="622016"/>
            <a:ext cx="5411037" cy="954107"/>
          </a:xfrm>
          <a:prstGeom prst="rect">
            <a:avLst/>
          </a:prstGeom>
        </p:spPr>
        <p:txBody>
          <a:bodyPr wrap="square">
            <a:spAutoFit/>
          </a:bodyPr>
          <a:lstStyle/>
          <a:p>
            <a:r>
              <a:rPr lang="en-IN" sz="2800" dirty="0"/>
              <a:t>SCOPE OF PROPOSED IDEA</a:t>
            </a:r>
            <a:br>
              <a:rPr lang="en-IN" sz="2800" dirty="0"/>
            </a:br>
            <a:endParaRPr lang="en-US" sz="2800" dirty="0"/>
          </a:p>
        </p:txBody>
      </p:sp>
      <p:sp>
        <p:nvSpPr>
          <p:cNvPr id="6" name="Content Placeholder 2"/>
          <p:cNvSpPr txBox="1">
            <a:spLocks/>
          </p:cNvSpPr>
          <p:nvPr/>
        </p:nvSpPr>
        <p:spPr>
          <a:xfrm>
            <a:off x="597876" y="1673941"/>
            <a:ext cx="7692014" cy="1832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r>
              <a:rPr lang="en-IN" sz="2000" dirty="0"/>
              <a:t>In India at present there is no automatic lawn mowers so there is a high success rate and this solar panel system will be used in large scale. </a:t>
            </a:r>
          </a:p>
          <a:p>
            <a:r>
              <a:rPr lang="en-IN" sz="2000" dirty="0"/>
              <a:t>Solar panel system can be even used in street lights, home appliances, etc.</a:t>
            </a:r>
          </a:p>
          <a:p>
            <a:endParaRPr lang="en-US" sz="20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938367736"/>
      </p:ext>
    </p:extLst>
  </p:cSld>
  <p:clrMapOvr>
    <a:masterClrMapping/>
  </p:clrMapOvr>
  <mc:AlternateContent xmlns:mc="http://schemas.openxmlformats.org/markup-compatibility/2006" xmlns:p14="http://schemas.microsoft.com/office/powerpoint/2010/main">
    <mc:Choice Requires="p14">
      <p:transition spd="slow" p14:dur="2000" advTm="17268"/>
    </mc:Choice>
    <mc:Fallback xmlns="">
      <p:transition spd="slow" advTm="17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OUR IDEA SHOULD BE SELECTED?</a:t>
            </a:r>
            <a:br>
              <a:rPr lang="en-US" dirty="0"/>
            </a:br>
            <a:endParaRPr lang="en-US" dirty="0"/>
          </a:p>
        </p:txBody>
      </p:sp>
      <p:sp>
        <p:nvSpPr>
          <p:cNvPr id="3" name="Text Placeholder 2"/>
          <p:cNvSpPr>
            <a:spLocks noGrp="1"/>
          </p:cNvSpPr>
          <p:nvPr>
            <p:ph type="body" idx="1"/>
          </p:nvPr>
        </p:nvSpPr>
        <p:spPr>
          <a:xfrm>
            <a:off x="311699" y="1303200"/>
            <a:ext cx="8520601" cy="3416400"/>
          </a:xfrm>
        </p:spPr>
        <p:txBody>
          <a:bodyPr/>
          <a:lstStyle/>
          <a:p>
            <a:r>
              <a:rPr lang="en-IN" sz="2000" dirty="0"/>
              <a:t>As this project is about increasing the usage of renewable energy in large scale which the government is encouraging now a days we have high possibility of success and also reduces the time taken to mow the lawn. By all count, and with proven results, it is no wonder that this project will be success. </a:t>
            </a:r>
          </a:p>
          <a:p>
            <a:endParaRPr lang="en-IN" sz="2000" dirty="0"/>
          </a:p>
          <a:p>
            <a:endParaRPr lang="en-US" sz="20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302914520"/>
      </p:ext>
    </p:extLst>
  </p:cSld>
  <p:clrMapOvr>
    <a:masterClrMapping/>
  </p:clrMapOvr>
  <mc:AlternateContent xmlns:mc="http://schemas.openxmlformats.org/markup-compatibility/2006" xmlns:p14="http://schemas.microsoft.com/office/powerpoint/2010/main">
    <mc:Choice Requires="p14">
      <p:transition spd="slow" p14:dur="2000" advTm="22736"/>
    </mc:Choice>
    <mc:Fallback xmlns="">
      <p:transition spd="slow" advTm="22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152472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6600" dirty="0">
                <a:solidFill>
                  <a:srgbClr val="134F5C"/>
                </a:solidFill>
              </a:rPr>
              <a:t>Thank You</a:t>
            </a:r>
            <a:endParaRPr sz="6600" dirty="0">
              <a:solidFill>
                <a:srgbClr val="134F5C"/>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89"/>
    </mc:Choice>
    <mc:Fallback xmlns="">
      <p:transition spd="slow" advTm="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9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Problem Domai</a:t>
            </a:r>
            <a:r>
              <a:rPr lang="en-IN" dirty="0"/>
              <a:t>n</a:t>
            </a:r>
            <a:endParaRPr dirty="0"/>
          </a:p>
        </p:txBody>
      </p:sp>
      <p:sp>
        <p:nvSpPr>
          <p:cNvPr id="63" name="Google Shape;63;p2"/>
          <p:cNvSpPr txBox="1">
            <a:spLocks noGrp="1"/>
          </p:cNvSpPr>
          <p:nvPr>
            <p:ph type="body" idx="1"/>
          </p:nvPr>
        </p:nvSpPr>
        <p:spPr>
          <a:xfrm>
            <a:off x="311700" y="1152475"/>
            <a:ext cx="8520600" cy="987900"/>
          </a:xfrm>
          <a:prstGeom prst="rect">
            <a:avLst/>
          </a:prstGeom>
          <a:noFill/>
          <a:ln>
            <a:noFill/>
          </a:ln>
        </p:spPr>
        <p:txBody>
          <a:bodyPr spcFirstLastPara="1" wrap="square" lIns="91425" tIns="91425" rIns="91425" bIns="91425" anchor="t" anchorCtr="0">
            <a:noAutofit/>
          </a:bodyPr>
          <a:lstStyle/>
          <a:p>
            <a:endParaRPr lang="en-IN" dirty="0"/>
          </a:p>
          <a:p>
            <a:endParaRPr lang="en-IN" dirty="0"/>
          </a:p>
          <a:p>
            <a:pPr marL="114300" indent="0">
              <a:buNone/>
            </a:pPr>
            <a:r>
              <a:rPr lang="en-IN" dirty="0"/>
              <a:t> </a:t>
            </a:r>
          </a:p>
          <a:p>
            <a:pPr marL="114300" indent="0">
              <a:buNone/>
            </a:pPr>
            <a:endParaRPr lang="en-IN" dirty="0"/>
          </a:p>
          <a:p>
            <a:pPr marL="0" lvl="0" indent="0" algn="l" rtl="0">
              <a:lnSpc>
                <a:spcPct val="115000"/>
              </a:lnSpc>
              <a:spcBef>
                <a:spcPts val="0"/>
              </a:spcBef>
              <a:spcAft>
                <a:spcPts val="1600"/>
              </a:spcAft>
              <a:buSzPts val="1800"/>
              <a:buNone/>
            </a:pPr>
            <a:endParaRPr dirty="0">
              <a:solidFill>
                <a:srgbClr val="FF000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4410" y="1551645"/>
            <a:ext cx="3034792" cy="2276094"/>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1473" y="1551645"/>
            <a:ext cx="3034791" cy="2276094"/>
          </a:xfrm>
          <a:prstGeom prst="rect">
            <a:avLst/>
          </a:prstGeom>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612"/>
    </mc:Choice>
    <mc:Fallback xmlns="">
      <p:transition spd="slow" advTm="2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circle(in)">
                                      <p:cBhvr>
                                        <p:cTn id="2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625-AA14-4C00-9C63-572B2A7DCB97}"/>
              </a:ext>
            </a:extLst>
          </p:cNvPr>
          <p:cNvSpPr>
            <a:spLocks noGrp="1"/>
          </p:cNvSpPr>
          <p:nvPr>
            <p:ph type="title"/>
          </p:nvPr>
        </p:nvSpPr>
        <p:spPr/>
        <p:txBody>
          <a:bodyPr/>
          <a:lstStyle/>
          <a:p>
            <a:pPr algn="ctr"/>
            <a:r>
              <a:rPr lang="en-IN" dirty="0"/>
              <a:t>TRADITIONAL LAWN  MOWER</a:t>
            </a:r>
          </a:p>
        </p:txBody>
      </p:sp>
      <p:pic>
        <p:nvPicPr>
          <p:cNvPr id="5" name="Picture 4">
            <a:extLst>
              <a:ext uri="{FF2B5EF4-FFF2-40B4-BE49-F238E27FC236}">
                <a16:creationId xmlns:a16="http://schemas.microsoft.com/office/drawing/2014/main" id="{9A953D19-44B4-45B5-96BA-62B24F31BA38}"/>
              </a:ext>
            </a:extLst>
          </p:cNvPr>
          <p:cNvPicPr>
            <a:picLocks noChangeAspect="1"/>
          </p:cNvPicPr>
          <p:nvPr/>
        </p:nvPicPr>
        <p:blipFill rotWithShape="1">
          <a:blip r:embed="rId4"/>
          <a:srcRect b="9355"/>
          <a:stretch/>
        </p:blipFill>
        <p:spPr>
          <a:xfrm>
            <a:off x="543454" y="1777266"/>
            <a:ext cx="3232680" cy="2166818"/>
          </a:xfrm>
          <a:prstGeom prst="rect">
            <a:avLst/>
          </a:prstGeom>
        </p:spPr>
      </p:pic>
      <p:pic>
        <p:nvPicPr>
          <p:cNvPr id="7" name="Picture 6">
            <a:extLst>
              <a:ext uri="{FF2B5EF4-FFF2-40B4-BE49-F238E27FC236}">
                <a16:creationId xmlns:a16="http://schemas.microsoft.com/office/drawing/2014/main" id="{B0560566-83F2-476B-86BB-EF195CC3B251}"/>
              </a:ext>
            </a:extLst>
          </p:cNvPr>
          <p:cNvPicPr>
            <a:picLocks noChangeAspect="1"/>
          </p:cNvPicPr>
          <p:nvPr/>
        </p:nvPicPr>
        <p:blipFill>
          <a:blip r:embed="rId5"/>
          <a:stretch>
            <a:fillRect/>
          </a:stretch>
        </p:blipFill>
        <p:spPr>
          <a:xfrm>
            <a:off x="6024563" y="1587500"/>
            <a:ext cx="2150072" cy="253438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973670786"/>
      </p:ext>
    </p:extLst>
  </p:cSld>
  <p:clrMapOvr>
    <a:masterClrMapping/>
  </p:clrMapOvr>
  <mc:AlternateContent xmlns:mc="http://schemas.openxmlformats.org/markup-compatibility/2006" xmlns:p14="http://schemas.microsoft.com/office/powerpoint/2010/main">
    <mc:Choice Requires="p14">
      <p:transition spd="slow" p14:dur="2000" advTm="26750"/>
    </mc:Choice>
    <mc:Fallback xmlns="">
      <p:transition spd="slow" advTm="26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E4F0-5608-43E7-8317-2042F88E8549}"/>
              </a:ext>
            </a:extLst>
          </p:cNvPr>
          <p:cNvSpPr>
            <a:spLocks noGrp="1"/>
          </p:cNvSpPr>
          <p:nvPr>
            <p:ph type="title"/>
          </p:nvPr>
        </p:nvSpPr>
        <p:spPr/>
        <p:txBody>
          <a:bodyPr/>
          <a:lstStyle/>
          <a:p>
            <a:pPr algn="ctr"/>
            <a:r>
              <a:rPr lang="en-IN" dirty="0"/>
              <a:t>LAWN MOWER</a:t>
            </a:r>
          </a:p>
        </p:txBody>
      </p:sp>
      <p:pic>
        <p:nvPicPr>
          <p:cNvPr id="5" name="Picture 4">
            <a:extLst>
              <a:ext uri="{FF2B5EF4-FFF2-40B4-BE49-F238E27FC236}">
                <a16:creationId xmlns:a16="http://schemas.microsoft.com/office/drawing/2014/main" id="{F16ADEDE-10F5-4317-B435-74B0F6B59377}"/>
              </a:ext>
            </a:extLst>
          </p:cNvPr>
          <p:cNvPicPr>
            <a:picLocks noChangeAspect="1"/>
          </p:cNvPicPr>
          <p:nvPr/>
        </p:nvPicPr>
        <p:blipFill>
          <a:blip r:embed="rId4"/>
          <a:stretch>
            <a:fillRect/>
          </a:stretch>
        </p:blipFill>
        <p:spPr>
          <a:xfrm>
            <a:off x="2424367" y="1711221"/>
            <a:ext cx="4295265" cy="269210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25" y="6229350"/>
            <a:ext cx="2072005" cy="412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035931416"/>
      </p:ext>
    </p:extLst>
  </p:cSld>
  <p:clrMapOvr>
    <a:masterClrMapping/>
  </p:clrMapOvr>
  <mc:AlternateContent xmlns:mc="http://schemas.openxmlformats.org/markup-compatibility/2006" xmlns:p14="http://schemas.microsoft.com/office/powerpoint/2010/main">
    <mc:Choice Requires="p14">
      <p:transition spd="slow" p14:dur="2000" advTm="16383"/>
    </mc:Choice>
    <mc:Fallback xmlns="">
      <p:transition spd="slow" advTm="16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D042-8FE6-4EFC-99F9-B0E611D87465}"/>
              </a:ext>
            </a:extLst>
          </p:cNvPr>
          <p:cNvSpPr>
            <a:spLocks noGrp="1"/>
          </p:cNvSpPr>
          <p:nvPr>
            <p:ph type="title"/>
          </p:nvPr>
        </p:nvSpPr>
        <p:spPr/>
        <p:txBody>
          <a:bodyPr/>
          <a:lstStyle/>
          <a:p>
            <a:pPr algn="ctr"/>
            <a:r>
              <a:rPr lang="en-IN" dirty="0"/>
              <a:t>SOLAR PANEL</a:t>
            </a:r>
          </a:p>
        </p:txBody>
      </p:sp>
      <p:pic>
        <p:nvPicPr>
          <p:cNvPr id="5" name="Picture 4">
            <a:extLst>
              <a:ext uri="{FF2B5EF4-FFF2-40B4-BE49-F238E27FC236}">
                <a16:creationId xmlns:a16="http://schemas.microsoft.com/office/drawing/2014/main" id="{FAF00887-7A6C-4F7C-8CD9-6AE4D3BB38DD}"/>
              </a:ext>
            </a:extLst>
          </p:cNvPr>
          <p:cNvPicPr>
            <a:picLocks noChangeAspect="1"/>
          </p:cNvPicPr>
          <p:nvPr/>
        </p:nvPicPr>
        <p:blipFill>
          <a:blip r:embed="rId5"/>
          <a:stretch>
            <a:fillRect/>
          </a:stretch>
        </p:blipFill>
        <p:spPr>
          <a:xfrm>
            <a:off x="1318585" y="1152475"/>
            <a:ext cx="6817882" cy="340894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930539793"/>
      </p:ext>
    </p:extLst>
  </p:cSld>
  <p:clrMapOvr>
    <a:masterClrMapping/>
  </p:clrMapOvr>
  <mc:AlternateContent xmlns:mc="http://schemas.openxmlformats.org/markup-compatibility/2006" xmlns:p14="http://schemas.microsoft.com/office/powerpoint/2010/main">
    <mc:Choice Requires="p14">
      <p:transition spd="slow" p14:dur="2000" advTm="22477"/>
    </mc:Choice>
    <mc:Fallback xmlns="">
      <p:transition spd="slow" advTm="22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D630-57B8-4C80-B942-9A2FB03652B7}"/>
              </a:ext>
            </a:extLst>
          </p:cNvPr>
          <p:cNvSpPr>
            <a:spLocks noGrp="1"/>
          </p:cNvSpPr>
          <p:nvPr>
            <p:ph type="title"/>
          </p:nvPr>
        </p:nvSpPr>
        <p:spPr/>
        <p:txBody>
          <a:bodyPr/>
          <a:lstStyle/>
          <a:p>
            <a:pPr algn="ctr"/>
            <a:r>
              <a:rPr lang="en-IN" dirty="0"/>
              <a:t>AUTOMATIC LAWN MOWER WITH SOLAR PANEL </a:t>
            </a:r>
          </a:p>
        </p:txBody>
      </p:sp>
      <p:pic>
        <p:nvPicPr>
          <p:cNvPr id="5" name="Picture 4">
            <a:extLst>
              <a:ext uri="{FF2B5EF4-FFF2-40B4-BE49-F238E27FC236}">
                <a16:creationId xmlns:a16="http://schemas.microsoft.com/office/drawing/2014/main" id="{163B21C9-0669-46FD-9CA6-3BDFB8FECDB1}"/>
              </a:ext>
            </a:extLst>
          </p:cNvPr>
          <p:cNvPicPr>
            <a:picLocks noChangeAspect="1"/>
          </p:cNvPicPr>
          <p:nvPr/>
        </p:nvPicPr>
        <p:blipFill>
          <a:blip r:embed="rId4"/>
          <a:stretch>
            <a:fillRect/>
          </a:stretch>
        </p:blipFill>
        <p:spPr>
          <a:xfrm>
            <a:off x="745067" y="1907086"/>
            <a:ext cx="3378200" cy="2297673"/>
          </a:xfrm>
          <a:prstGeom prst="rect">
            <a:avLst/>
          </a:prstGeom>
        </p:spPr>
      </p:pic>
      <p:pic>
        <p:nvPicPr>
          <p:cNvPr id="7" name="Picture 6">
            <a:extLst>
              <a:ext uri="{FF2B5EF4-FFF2-40B4-BE49-F238E27FC236}">
                <a16:creationId xmlns:a16="http://schemas.microsoft.com/office/drawing/2014/main" id="{86A7AB14-7FFF-4506-ADAB-B106E72AC685}"/>
              </a:ext>
            </a:extLst>
          </p:cNvPr>
          <p:cNvPicPr>
            <a:picLocks noChangeAspect="1"/>
          </p:cNvPicPr>
          <p:nvPr/>
        </p:nvPicPr>
        <p:blipFill>
          <a:blip r:embed="rId5"/>
          <a:stretch>
            <a:fillRect/>
          </a:stretch>
        </p:blipFill>
        <p:spPr>
          <a:xfrm>
            <a:off x="4905825" y="1979612"/>
            <a:ext cx="3493108" cy="222514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300848238"/>
      </p:ext>
    </p:extLst>
  </p:cSld>
  <p:clrMapOvr>
    <a:masterClrMapping/>
  </p:clrMapOvr>
  <mc:AlternateContent xmlns:mc="http://schemas.openxmlformats.org/markup-compatibility/2006" xmlns:p14="http://schemas.microsoft.com/office/powerpoint/2010/main">
    <mc:Choice Requires="p14">
      <p:transition spd="slow" p14:dur="2000" advTm="12254"/>
    </mc:Choice>
    <mc:Fallback xmlns="">
      <p:transition spd="slow" advTm="12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lvl="0">
              <a:buSzPts val="1100"/>
            </a:pPr>
            <a:r>
              <a:rPr lang="en" dirty="0"/>
              <a:t>How Might We (HMW Statement)</a:t>
            </a:r>
            <a:endParaRPr dirty="0"/>
          </a:p>
        </p:txBody>
      </p:sp>
      <p:sp>
        <p:nvSpPr>
          <p:cNvPr id="63" name="Google Shape;63;p2"/>
          <p:cNvSpPr txBox="1">
            <a:spLocks noGrp="1"/>
          </p:cNvSpPr>
          <p:nvPr>
            <p:ph type="body" idx="1"/>
          </p:nvPr>
        </p:nvSpPr>
        <p:spPr>
          <a:xfrm>
            <a:off x="311700" y="1152475"/>
            <a:ext cx="8520600" cy="987900"/>
          </a:xfrm>
          <a:prstGeom prst="rect">
            <a:avLst/>
          </a:prstGeom>
          <a:noFill/>
          <a:ln>
            <a:noFill/>
          </a:ln>
        </p:spPr>
        <p:txBody>
          <a:bodyPr spcFirstLastPara="1" wrap="square" lIns="91425" tIns="91425" rIns="91425" bIns="91425" anchor="t" anchorCtr="0">
            <a:noAutofit/>
          </a:bodyPr>
          <a:lstStyle/>
          <a:p>
            <a:endParaRPr lang="en-IN" dirty="0"/>
          </a:p>
          <a:p>
            <a:endParaRPr lang="en-IN" dirty="0"/>
          </a:p>
          <a:p>
            <a:pPr marL="114300" indent="0">
              <a:buNone/>
            </a:pPr>
            <a:r>
              <a:rPr lang="en-IN" dirty="0"/>
              <a:t> </a:t>
            </a:r>
          </a:p>
          <a:p>
            <a:pPr marL="114300" indent="0">
              <a:buNone/>
            </a:pPr>
            <a:endParaRPr lang="en-IN" dirty="0"/>
          </a:p>
          <a:p>
            <a:pPr marL="0" lvl="0" indent="0" algn="l" rtl="0">
              <a:lnSpc>
                <a:spcPct val="115000"/>
              </a:lnSpc>
              <a:spcBef>
                <a:spcPts val="0"/>
              </a:spcBef>
              <a:spcAft>
                <a:spcPts val="1600"/>
              </a:spcAft>
              <a:buSzPts val="1800"/>
              <a:buNone/>
            </a:pPr>
            <a:endParaRPr dirty="0">
              <a:solidFill>
                <a:srgbClr val="FF000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699" y="91975"/>
            <a:ext cx="1517301" cy="508374"/>
          </a:xfrm>
          <a:prstGeom prst="rect">
            <a:avLst/>
          </a:prstGeom>
        </p:spPr>
      </p:pic>
      <p:pic>
        <p:nvPicPr>
          <p:cNvPr id="8" name="Picture 7">
            <a:extLst>
              <a:ext uri="{FF2B5EF4-FFF2-40B4-BE49-F238E27FC236}">
                <a16:creationId xmlns:a16="http://schemas.microsoft.com/office/drawing/2014/main" id="{2ABB062C-3070-4E44-B5A6-EA2770CB5AE1}"/>
              </a:ext>
            </a:extLst>
          </p:cNvPr>
          <p:cNvPicPr>
            <a:picLocks noChangeAspect="1"/>
          </p:cNvPicPr>
          <p:nvPr/>
        </p:nvPicPr>
        <p:blipFill>
          <a:blip r:embed="rId8"/>
          <a:stretch>
            <a:fillRect/>
          </a:stretch>
        </p:blipFill>
        <p:spPr>
          <a:xfrm>
            <a:off x="573908" y="1291589"/>
            <a:ext cx="3413759" cy="2560319"/>
          </a:xfrm>
          <a:prstGeom prst="rect">
            <a:avLst/>
          </a:prstGeom>
        </p:spPr>
      </p:pic>
      <p:pic>
        <p:nvPicPr>
          <p:cNvPr id="9" name="Picture 8">
            <a:extLst>
              <a:ext uri="{FF2B5EF4-FFF2-40B4-BE49-F238E27FC236}">
                <a16:creationId xmlns:a16="http://schemas.microsoft.com/office/drawing/2014/main" id="{CAC27121-C0B1-45D9-A35E-9C31EC32D270}"/>
              </a:ext>
            </a:extLst>
          </p:cNvPr>
          <p:cNvPicPr>
            <a:picLocks noChangeAspect="1"/>
          </p:cNvPicPr>
          <p:nvPr/>
        </p:nvPicPr>
        <p:blipFill>
          <a:blip r:embed="rId9"/>
          <a:stretch>
            <a:fillRect/>
          </a:stretch>
        </p:blipFill>
        <p:spPr>
          <a:xfrm>
            <a:off x="4484808" y="1291590"/>
            <a:ext cx="4551679" cy="2560319"/>
          </a:xfrm>
          <a:prstGeom prst="rect">
            <a:avLst/>
          </a:prstGeom>
        </p:spPr>
      </p:pic>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3866755764"/>
      </p:ext>
    </p:extLst>
  </p:cSld>
  <p:clrMapOvr>
    <a:masterClrMapping/>
  </p:clrMapOvr>
  <mc:AlternateContent xmlns:mc="http://schemas.openxmlformats.org/markup-compatibility/2006" xmlns:p14="http://schemas.microsoft.com/office/powerpoint/2010/main">
    <mc:Choice Requires="p14">
      <p:transition spd="slow" p14:dur="2000" advTm="10507"/>
    </mc:Choice>
    <mc:Fallback xmlns="">
      <p:transition spd="slow" advTm="10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bldLst>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822E-8580-4C6C-B585-2959C0BBE9CF}"/>
              </a:ext>
            </a:extLst>
          </p:cNvPr>
          <p:cNvSpPr>
            <a:spLocks noGrp="1"/>
          </p:cNvSpPr>
          <p:nvPr>
            <p:ph type="title"/>
          </p:nvPr>
        </p:nvSpPr>
        <p:spPr/>
        <p:txBody>
          <a:bodyPr/>
          <a:lstStyle/>
          <a:p>
            <a:pPr algn="ctr"/>
            <a:r>
              <a:rPr lang="en-IN" dirty="0"/>
              <a:t>MPPT TECHNIQUE</a:t>
            </a:r>
          </a:p>
        </p:txBody>
      </p:sp>
      <p:pic>
        <p:nvPicPr>
          <p:cNvPr id="5" name="Picture 4">
            <a:extLst>
              <a:ext uri="{FF2B5EF4-FFF2-40B4-BE49-F238E27FC236}">
                <a16:creationId xmlns:a16="http://schemas.microsoft.com/office/drawing/2014/main" id="{B5D42B18-47F6-4EC7-97BA-21CFDE36A187}"/>
              </a:ext>
            </a:extLst>
          </p:cNvPr>
          <p:cNvPicPr>
            <a:picLocks noChangeAspect="1"/>
          </p:cNvPicPr>
          <p:nvPr/>
        </p:nvPicPr>
        <p:blipFill>
          <a:blip r:embed="rId4"/>
          <a:stretch>
            <a:fillRect/>
          </a:stretch>
        </p:blipFill>
        <p:spPr>
          <a:xfrm>
            <a:off x="2514600" y="1152475"/>
            <a:ext cx="4114800" cy="36290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27" y="4703625"/>
            <a:ext cx="1023483" cy="20388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699" y="102023"/>
            <a:ext cx="1517301" cy="50837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220964572"/>
      </p:ext>
    </p:extLst>
  </p:cSld>
  <p:clrMapOvr>
    <a:masterClrMapping/>
  </p:clrMapOvr>
  <mc:AlternateContent xmlns:mc="http://schemas.openxmlformats.org/markup-compatibility/2006" xmlns:p14="http://schemas.microsoft.com/office/powerpoint/2010/main">
    <mc:Choice Requires="p14">
      <p:transition spd="slow" p14:dur="2000" advTm="25188"/>
    </mc:Choice>
    <mc:Fallback xmlns="">
      <p:transition spd="slow" advTm="2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2.2|6"/>
</p:tagLst>
</file>

<file path=ppt/tags/tag10.xml><?xml version="1.0" encoding="utf-8"?>
<p:tagLst xmlns:a="http://schemas.openxmlformats.org/drawingml/2006/main" xmlns:r="http://schemas.openxmlformats.org/officeDocument/2006/relationships" xmlns:p="http://schemas.openxmlformats.org/presentationml/2006/main">
  <p:tag name="TIMING" val="|1.2|1"/>
</p:tagLst>
</file>

<file path=ppt/tags/tag11.xml><?xml version="1.0" encoding="utf-8"?>
<p:tagLst xmlns:a="http://schemas.openxmlformats.org/drawingml/2006/main" xmlns:r="http://schemas.openxmlformats.org/officeDocument/2006/relationships" xmlns:p="http://schemas.openxmlformats.org/presentationml/2006/main">
  <p:tag name="TIMING" val="|0.5|0.6"/>
</p:tagLst>
</file>

<file path=ppt/tags/tag12.xml><?xml version="1.0" encoding="utf-8"?>
<p:tagLst xmlns:a="http://schemas.openxmlformats.org/drawingml/2006/main" xmlns:r="http://schemas.openxmlformats.org/officeDocument/2006/relationships" xmlns:p="http://schemas.openxmlformats.org/presentationml/2006/main">
  <p:tag name="TIMING" val="|1.1|2.1|2.5|2.7|3.9|2.6|1.9|2.6|2.4|1.8|3.8|4.2"/>
</p:tagLst>
</file>

<file path=ppt/tags/tag13.xml><?xml version="1.0" encoding="utf-8"?>
<p:tagLst xmlns:a="http://schemas.openxmlformats.org/drawingml/2006/main" xmlns:r="http://schemas.openxmlformats.org/officeDocument/2006/relationships" xmlns:p="http://schemas.openxmlformats.org/presentationml/2006/main">
  <p:tag name="TIMING" val="|1.6|1.4|1.2|6.7|8"/>
</p:tagLst>
</file>

<file path=ppt/tags/tag14.xml><?xml version="1.0" encoding="utf-8"?>
<p:tagLst xmlns:a="http://schemas.openxmlformats.org/drawingml/2006/main" xmlns:r="http://schemas.openxmlformats.org/officeDocument/2006/relationships" xmlns:p="http://schemas.openxmlformats.org/presentationml/2006/main">
  <p:tag name="TIMING" val="|0.8|0.7|4.9|4.1"/>
</p:tagLst>
</file>

<file path=ppt/tags/tag15.xml><?xml version="1.0" encoding="utf-8"?>
<p:tagLst xmlns:a="http://schemas.openxmlformats.org/drawingml/2006/main" xmlns:r="http://schemas.openxmlformats.org/officeDocument/2006/relationships" xmlns:p="http://schemas.openxmlformats.org/presentationml/2006/main">
  <p:tag name="TIMING" val="|4.8|3.9|1.4|1.6|4.3"/>
</p:tagLst>
</file>

<file path=ppt/tags/tag16.xml><?xml version="1.0" encoding="utf-8"?>
<p:tagLst xmlns:a="http://schemas.openxmlformats.org/drawingml/2006/main" xmlns:r="http://schemas.openxmlformats.org/officeDocument/2006/relationships" xmlns:p="http://schemas.openxmlformats.org/presentationml/2006/main">
  <p:tag name="TIMING" val="|1.5|1.1|1.7"/>
</p:tagLst>
</file>

<file path=ppt/tags/tag2.xml><?xml version="1.0" encoding="utf-8"?>
<p:tagLst xmlns:a="http://schemas.openxmlformats.org/drawingml/2006/main" xmlns:r="http://schemas.openxmlformats.org/officeDocument/2006/relationships" xmlns:p="http://schemas.openxmlformats.org/presentationml/2006/main">
  <p:tag name="TIMING" val="|1.6|1.4|4.6"/>
</p:tagLst>
</file>

<file path=ppt/tags/tag3.xml><?xml version="1.0" encoding="utf-8"?>
<p:tagLst xmlns:a="http://schemas.openxmlformats.org/drawingml/2006/main" xmlns:r="http://schemas.openxmlformats.org/officeDocument/2006/relationships" xmlns:p="http://schemas.openxmlformats.org/presentationml/2006/main">
  <p:tag name="TIMING" val="|1.8|1.4|6.2|2.2|2|2.2|2.1|2.6|2.3"/>
</p:tagLst>
</file>

<file path=ppt/tags/tag4.xml><?xml version="1.0" encoding="utf-8"?>
<p:tagLst xmlns:a="http://schemas.openxmlformats.org/drawingml/2006/main" xmlns:r="http://schemas.openxmlformats.org/officeDocument/2006/relationships" xmlns:p="http://schemas.openxmlformats.org/presentationml/2006/main">
  <p:tag name="TIMING" val="|0.6|1.2|1.5|2.5|2.9"/>
</p:tagLst>
</file>

<file path=ppt/tags/tag5.xml><?xml version="1.0" encoding="utf-8"?>
<p:tagLst xmlns:a="http://schemas.openxmlformats.org/drawingml/2006/main" xmlns:r="http://schemas.openxmlformats.org/officeDocument/2006/relationships" xmlns:p="http://schemas.openxmlformats.org/presentationml/2006/main">
  <p:tag name="TIMING" val="|1.4|2.9"/>
</p:tagLst>
</file>

<file path=ppt/tags/tag6.xml><?xml version="1.0" encoding="utf-8"?>
<p:tagLst xmlns:a="http://schemas.openxmlformats.org/drawingml/2006/main" xmlns:r="http://schemas.openxmlformats.org/officeDocument/2006/relationships" xmlns:p="http://schemas.openxmlformats.org/presentationml/2006/main">
  <p:tag name="TIMING" val="|0.7|1|9.8"/>
</p:tagLst>
</file>

<file path=ppt/tags/tag7.xml><?xml version="1.0" encoding="utf-8"?>
<p:tagLst xmlns:a="http://schemas.openxmlformats.org/drawingml/2006/main" xmlns:r="http://schemas.openxmlformats.org/officeDocument/2006/relationships" xmlns:p="http://schemas.openxmlformats.org/presentationml/2006/main">
  <p:tag name="TIMING" val="|2|2.5|10.3"/>
</p:tagLst>
</file>

<file path=ppt/tags/tag8.xml><?xml version="1.0" encoding="utf-8"?>
<p:tagLst xmlns:a="http://schemas.openxmlformats.org/drawingml/2006/main" xmlns:r="http://schemas.openxmlformats.org/officeDocument/2006/relationships" xmlns:p="http://schemas.openxmlformats.org/presentationml/2006/main">
  <p:tag name="TIMING" val="|0.9|0.9"/>
</p:tagLst>
</file>

<file path=ppt/tags/tag9.xml><?xml version="1.0" encoding="utf-8"?>
<p:tagLst xmlns:a="http://schemas.openxmlformats.org/drawingml/2006/main" xmlns:r="http://schemas.openxmlformats.org/officeDocument/2006/relationships" xmlns:p="http://schemas.openxmlformats.org/presentationml/2006/main">
  <p:tag name="TIMING" val="|1|2.7"/>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1349</TotalTime>
  <Words>402</Words>
  <Application>Microsoft Office PowerPoint</Application>
  <PresentationFormat>On-screen Show (16:9)</PresentationFormat>
  <Paragraphs>71</Paragraphs>
  <Slides>26</Slides>
  <Notes>7</Notes>
  <HiddenSlides>0</HiddenSlides>
  <MMClips>26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Times New Roman</vt:lpstr>
      <vt:lpstr>Simple Light</vt:lpstr>
      <vt:lpstr>e-YANTRA IDEAS COMPETITION  2020  </vt:lpstr>
      <vt:lpstr>AUTOMATIC SOLAR LAWN MOWER</vt:lpstr>
      <vt:lpstr>Problem Domain</vt:lpstr>
      <vt:lpstr>TRADITIONAL LAWN  MOWER</vt:lpstr>
      <vt:lpstr>LAWN MOWER</vt:lpstr>
      <vt:lpstr>SOLAR PANEL</vt:lpstr>
      <vt:lpstr>AUTOMATIC LAWN MOWER WITH SOLAR PANEL </vt:lpstr>
      <vt:lpstr>How Might We (HMW Statement)</vt:lpstr>
      <vt:lpstr>MPPT TECHNIQUE</vt:lpstr>
      <vt:lpstr>Hardware Description</vt:lpstr>
      <vt:lpstr>Hardware Description</vt:lpstr>
      <vt:lpstr>Causes - Effects   </vt:lpstr>
      <vt:lpstr>Causes – Effects </vt:lpstr>
      <vt:lpstr>Causes - Effects</vt:lpstr>
      <vt:lpstr>Causes – Effects </vt:lpstr>
      <vt:lpstr>Customer and Market Research </vt:lpstr>
      <vt:lpstr>Customer and Market Research </vt:lpstr>
      <vt:lpstr>Customer and Market Research </vt:lpstr>
      <vt:lpstr>Atomic Unit </vt:lpstr>
      <vt:lpstr>Key Performance Indicators </vt:lpstr>
      <vt:lpstr>Key Performance Indicators </vt:lpstr>
      <vt:lpstr>Key Performance Indicators </vt:lpstr>
      <vt:lpstr>Implementation</vt:lpstr>
      <vt:lpstr>PowerPoint Presentation</vt:lpstr>
      <vt:lpstr>WHY OUR IDEA SHOULD BE SELECTED?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LAWN MOWER</dc:title>
  <dc:creator>Sreenath</dc:creator>
  <cp:lastModifiedBy>Niran N</cp:lastModifiedBy>
  <cp:revision>51</cp:revision>
  <dcterms:modified xsi:type="dcterms:W3CDTF">2019-12-16T10:16:38Z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